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6"/>
  </p:notesMasterIdLst>
  <p:sldIdLst>
    <p:sldId id="256" r:id="rId2"/>
    <p:sldId id="455" r:id="rId3"/>
    <p:sldId id="480" r:id="rId4"/>
    <p:sldId id="458" r:id="rId5"/>
    <p:sldId id="467" r:id="rId6"/>
    <p:sldId id="468" r:id="rId7"/>
    <p:sldId id="529" r:id="rId8"/>
    <p:sldId id="464" r:id="rId9"/>
    <p:sldId id="478" r:id="rId10"/>
    <p:sldId id="479" r:id="rId11"/>
    <p:sldId id="481" r:id="rId12"/>
    <p:sldId id="530" r:id="rId13"/>
    <p:sldId id="482" r:id="rId14"/>
    <p:sldId id="483" r:id="rId15"/>
    <p:sldId id="471" r:id="rId16"/>
    <p:sldId id="485" r:id="rId17"/>
    <p:sldId id="486" r:id="rId18"/>
    <p:sldId id="487" r:id="rId19"/>
    <p:sldId id="473" r:id="rId20"/>
    <p:sldId id="533" r:id="rId21"/>
    <p:sldId id="532" r:id="rId22"/>
    <p:sldId id="534" r:id="rId23"/>
    <p:sldId id="535" r:id="rId24"/>
    <p:sldId id="536" r:id="rId25"/>
    <p:sldId id="496" r:id="rId26"/>
    <p:sldId id="497" r:id="rId27"/>
    <p:sldId id="498" r:id="rId28"/>
    <p:sldId id="474" r:id="rId29"/>
    <p:sldId id="499" r:id="rId30"/>
    <p:sldId id="500" r:id="rId31"/>
    <p:sldId id="475" r:id="rId32"/>
    <p:sldId id="503" r:id="rId33"/>
    <p:sldId id="502" r:id="rId34"/>
    <p:sldId id="504" r:id="rId35"/>
    <p:sldId id="505" r:id="rId36"/>
    <p:sldId id="508" r:id="rId37"/>
    <p:sldId id="509" r:id="rId38"/>
    <p:sldId id="511" r:id="rId39"/>
    <p:sldId id="506" r:id="rId40"/>
    <p:sldId id="512" r:id="rId41"/>
    <p:sldId id="510" r:id="rId42"/>
    <p:sldId id="514" r:id="rId43"/>
    <p:sldId id="515" r:id="rId44"/>
    <p:sldId id="516" r:id="rId45"/>
    <p:sldId id="521" r:id="rId46"/>
    <p:sldId id="528" r:id="rId47"/>
    <p:sldId id="522" r:id="rId48"/>
    <p:sldId id="526" r:id="rId49"/>
    <p:sldId id="523" r:id="rId50"/>
    <p:sldId id="525" r:id="rId51"/>
    <p:sldId id="519" r:id="rId52"/>
    <p:sldId id="527" r:id="rId53"/>
    <p:sldId id="465" r:id="rId54"/>
    <p:sldId id="387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03"/>
    <p:restoredTop sz="91497"/>
  </p:normalViewPr>
  <p:slideViewPr>
    <p:cSldViewPr snapToGrid="0" snapToObjects="1">
      <p:cViewPr varScale="1">
        <p:scale>
          <a:sx n="117" d="100"/>
          <a:sy n="117" d="100"/>
        </p:scale>
        <p:origin x="1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865AA-8C41-CD4C-B4D8-CDB2D45CCE1F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1A85E-F885-0049-9AEA-7145E3A2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1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0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62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01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56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Flux = rate of flow of atoms, per unit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75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19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49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43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= atom spacing, h = grain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51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= atom spacing, h = grain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84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= atom spacing, h = grain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86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= atom spacing, h = grain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83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= atom spacing, h = grain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27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16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5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= grain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54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75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63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39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61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06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10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09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806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73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24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22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920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33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88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02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521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74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906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221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456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950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800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550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653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52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84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941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048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5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34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00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94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kinetic energy associated with thermal motions of atoms in a crystal lattice = 3/2 </a:t>
            </a:r>
            <a:r>
              <a:rPr lang="en-US" dirty="0" err="1"/>
              <a:t>kT</a:t>
            </a:r>
            <a:r>
              <a:rPr lang="en-US" dirty="0"/>
              <a:t> (per atom – </a:t>
            </a:r>
            <a:r>
              <a:rPr lang="en-US" dirty="0" err="1"/>
              <a:t>i.e</a:t>
            </a:r>
            <a:r>
              <a:rPr lang="en-US" dirty="0"/>
              <a:t>, ½ </a:t>
            </a:r>
            <a:r>
              <a:rPr lang="en-US" dirty="0" err="1"/>
              <a:t>kT</a:t>
            </a:r>
            <a:r>
              <a:rPr lang="en-US" dirty="0"/>
              <a:t> in three vibrational directions)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97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8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9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2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10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4.png"/><Relationship Id="rId10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4.png"/><Relationship Id="rId10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est.hawaii.edu/GG/FACULTY/smithkonter/GG631/other/HirthKohlstedt_2000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est.hawaii.edu/GG/FACULTY/smithkonter/GG631/other/HirthKohlstedt_2000.pdf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hyperlink" Target="http://www.soest.hawaii.edu/GG/FACULTY/smithkonter/GG631/other/HirthKohlstedt_2000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70.png"/><Relationship Id="rId4" Type="http://schemas.openxmlformats.org/officeDocument/2006/relationships/hyperlink" Target="http://www.soest.hawaii.edu/GG/FACULTY/smithkonter/GG631/other/HirthKohlstedt_2000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0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0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0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0.png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logs.egu.eu/divisions/gd/files/2017/10/Christmas.jp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72510" y="1923394"/>
            <a:ext cx="75989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MGS 723: Geodynamics</a:t>
            </a: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Class 10: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deformation III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90BB6-B73D-5944-9FC5-C848887643D0}"/>
              </a:ext>
            </a:extLst>
          </p:cNvPr>
          <p:cNvSpPr txBox="1"/>
          <p:nvPr/>
        </p:nvSpPr>
        <p:spPr>
          <a:xfrm>
            <a:off x="772510" y="6383099"/>
            <a:ext cx="79383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Main reference for today: Turcotte &amp; Schubert, 2</a:t>
            </a:r>
            <a:r>
              <a:rPr lang="en-US" sz="1900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nd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Ed., Sects. 7-3, 7-4</a:t>
            </a:r>
          </a:p>
        </p:txBody>
      </p:sp>
    </p:spTree>
    <p:extLst>
      <p:ext uri="{BB962C8B-B14F-4D97-AF65-F5344CB8AC3E}">
        <p14:creationId xmlns:p14="http://schemas.microsoft.com/office/powerpoint/2010/main" val="27539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854EF8-3D8C-2B46-882B-74531066B526}"/>
                  </a:ext>
                </a:extLst>
              </p:cNvPr>
              <p:cNvSpPr txBox="1"/>
              <p:nvPr/>
            </p:nvSpPr>
            <p:spPr>
              <a:xfrm>
                <a:off x="186489" y="699400"/>
                <a:ext cx="877102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Why does diffusion creep produce Newtonian flow?</a:t>
                </a: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What is the functional dependence of on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other parameters (e.g., T)?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854EF8-3D8C-2B46-882B-74531066B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9" y="699400"/>
                <a:ext cx="8771021" cy="861774"/>
              </a:xfrm>
              <a:prstGeom prst="rect">
                <a:avLst/>
              </a:prstGeom>
              <a:blipFill>
                <a:blip r:embed="rId3"/>
                <a:stretch>
                  <a:fillRect l="-867" t="-5882" r="-289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9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854EF8-3D8C-2B46-882B-74531066B526}"/>
                  </a:ext>
                </a:extLst>
              </p:cNvPr>
              <p:cNvSpPr txBox="1"/>
              <p:nvPr/>
            </p:nvSpPr>
            <p:spPr>
              <a:xfrm>
                <a:off x="186489" y="699400"/>
                <a:ext cx="877102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Why does diffusion creep produce Newtonian flow?</a:t>
                </a: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What is the functional dependence of on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other parameters (e.g., T)?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854EF8-3D8C-2B46-882B-74531066B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9" y="699400"/>
                <a:ext cx="8771021" cy="861774"/>
              </a:xfrm>
              <a:prstGeom prst="rect">
                <a:avLst/>
              </a:prstGeom>
              <a:blipFill>
                <a:blip r:embed="rId3"/>
                <a:stretch>
                  <a:fillRect l="-867" t="-5882" r="-289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5F50DD4E-7EC3-5949-B38E-2E23B80C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82" y="1758061"/>
            <a:ext cx="6112377" cy="21993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C79B03-1081-914B-BA23-BAAA0FD06ABB}"/>
              </a:ext>
            </a:extLst>
          </p:cNvPr>
          <p:cNvSpPr/>
          <p:nvPr/>
        </p:nvSpPr>
        <p:spPr>
          <a:xfrm>
            <a:off x="6469946" y="1721965"/>
            <a:ext cx="26529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33333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Diffusion of an atom into a </a:t>
            </a:r>
            <a:r>
              <a:rPr lang="en-US" b="1" u="sng" dirty="0">
                <a:solidFill>
                  <a:srgbClr val="33333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vacancy</a:t>
            </a:r>
            <a:r>
              <a:rPr lang="en-US" i="1" dirty="0">
                <a:solidFill>
                  <a:srgbClr val="33333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(= an empty lattice site = a </a:t>
            </a:r>
            <a:r>
              <a:rPr lang="en-US" b="1" u="sng" dirty="0">
                <a:solidFill>
                  <a:srgbClr val="33333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point defect </a:t>
            </a:r>
            <a:r>
              <a:rPr lang="en-US" i="1" dirty="0">
                <a:solidFill>
                  <a:srgbClr val="33333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)</a:t>
            </a:r>
          </a:p>
          <a:p>
            <a:endParaRPr lang="en-US" i="1" dirty="0">
              <a:solidFill>
                <a:srgbClr val="333333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47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854EF8-3D8C-2B46-882B-74531066B526}"/>
                  </a:ext>
                </a:extLst>
              </p:cNvPr>
              <p:cNvSpPr txBox="1"/>
              <p:nvPr/>
            </p:nvSpPr>
            <p:spPr>
              <a:xfrm>
                <a:off x="186489" y="699400"/>
                <a:ext cx="877102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Why does diffusion creep produce Newtonian flow?</a:t>
                </a: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What is the functional dependence of on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other parameters (e.g., T)?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854EF8-3D8C-2B46-882B-74531066B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9" y="699400"/>
                <a:ext cx="8771021" cy="861774"/>
              </a:xfrm>
              <a:prstGeom prst="rect">
                <a:avLst/>
              </a:prstGeom>
              <a:blipFill>
                <a:blip r:embed="rId3"/>
                <a:stretch>
                  <a:fillRect l="-867" t="-5882" r="-289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5F50DD4E-7EC3-5949-B38E-2E23B80C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82" y="1758061"/>
            <a:ext cx="6112377" cy="2199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6E3CDAA-943D-104B-A8A5-876D8FCCD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938" y="4643945"/>
            <a:ext cx="3386890" cy="774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73C3EE-8495-744E-B25A-8897DB57C5B9}"/>
                  </a:ext>
                </a:extLst>
              </p:cNvPr>
              <p:cNvSpPr txBox="1"/>
              <p:nvPr/>
            </p:nvSpPr>
            <p:spPr>
              <a:xfrm>
                <a:off x="186488" y="4212641"/>
                <a:ext cx="8771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Maxwell-Boltzmann distribution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for number of atoms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&lt; kinetic energy &lt;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+d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</a:t>
                </a:r>
                <a:endParaRPr lang="en-US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73C3EE-8495-744E-B25A-8897DB57C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8" y="4212641"/>
                <a:ext cx="8771021" cy="369332"/>
              </a:xfrm>
              <a:prstGeom prst="rect">
                <a:avLst/>
              </a:prstGeom>
              <a:blipFill>
                <a:blip r:embed="rId6"/>
                <a:stretch>
                  <a:fillRect l="-578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005E77D-DAB5-2743-8C56-B9FFCF0C4AF1}"/>
              </a:ext>
            </a:extLst>
          </p:cNvPr>
          <p:cNvSpPr/>
          <p:nvPr/>
        </p:nvSpPr>
        <p:spPr>
          <a:xfrm>
            <a:off x="7365733" y="4658176"/>
            <a:ext cx="159177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 = Boltzmann constant = 1.381e-23 J/K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A281B3-E092-AD40-B6ED-875EA7C8EC88}"/>
              </a:ext>
            </a:extLst>
          </p:cNvPr>
          <p:cNvSpPr/>
          <p:nvPr/>
        </p:nvSpPr>
        <p:spPr>
          <a:xfrm>
            <a:off x="6469946" y="1721965"/>
            <a:ext cx="26529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33333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Diffusion of an atom into a </a:t>
            </a:r>
            <a:r>
              <a:rPr lang="en-US" b="1" u="sng" dirty="0">
                <a:solidFill>
                  <a:srgbClr val="33333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vacancy</a:t>
            </a:r>
            <a:r>
              <a:rPr lang="en-US" i="1" dirty="0">
                <a:solidFill>
                  <a:srgbClr val="33333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(= an empty lattice site = a </a:t>
            </a:r>
            <a:r>
              <a:rPr lang="en-US" b="1" u="sng" dirty="0">
                <a:solidFill>
                  <a:srgbClr val="33333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point defect </a:t>
            </a:r>
            <a:r>
              <a:rPr lang="en-US" i="1" dirty="0">
                <a:solidFill>
                  <a:srgbClr val="33333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)</a:t>
            </a:r>
          </a:p>
          <a:p>
            <a:endParaRPr lang="en-US" i="1" dirty="0">
              <a:solidFill>
                <a:srgbClr val="333333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863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854EF8-3D8C-2B46-882B-74531066B526}"/>
                  </a:ext>
                </a:extLst>
              </p:cNvPr>
              <p:cNvSpPr txBox="1"/>
              <p:nvPr/>
            </p:nvSpPr>
            <p:spPr>
              <a:xfrm>
                <a:off x="186489" y="699400"/>
                <a:ext cx="877102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Why does diffusion creep produce Newtonian flow?</a:t>
                </a: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What is the functional dependence of on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other parameters (e.g., T)?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854EF8-3D8C-2B46-882B-74531066B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9" y="699400"/>
                <a:ext cx="8771021" cy="861774"/>
              </a:xfrm>
              <a:prstGeom prst="rect">
                <a:avLst/>
              </a:prstGeom>
              <a:blipFill>
                <a:blip r:embed="rId3"/>
                <a:stretch>
                  <a:fillRect l="-867" t="-5882" r="-289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5F50DD4E-7EC3-5949-B38E-2E23B80C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82" y="1758061"/>
            <a:ext cx="6112377" cy="2199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6E3CDAA-943D-104B-A8A5-876D8FCCD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938" y="4643945"/>
            <a:ext cx="3386890" cy="774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73C3EE-8495-744E-B25A-8897DB57C5B9}"/>
                  </a:ext>
                </a:extLst>
              </p:cNvPr>
              <p:cNvSpPr txBox="1"/>
              <p:nvPr/>
            </p:nvSpPr>
            <p:spPr>
              <a:xfrm>
                <a:off x="186488" y="4212641"/>
                <a:ext cx="8771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Maxwell-Boltzmann distribution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for number of atoms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&lt; kinetic energy &lt;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+d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</a:t>
                </a:r>
                <a:endParaRPr lang="en-US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73C3EE-8495-744E-B25A-8897DB57C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8" y="4212641"/>
                <a:ext cx="8771021" cy="369332"/>
              </a:xfrm>
              <a:prstGeom prst="rect">
                <a:avLst/>
              </a:prstGeom>
              <a:blipFill>
                <a:blip r:embed="rId6"/>
                <a:stretch>
                  <a:fillRect l="-578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005E77D-DAB5-2743-8C56-B9FFCF0C4AF1}"/>
              </a:ext>
            </a:extLst>
          </p:cNvPr>
          <p:cNvSpPr/>
          <p:nvPr/>
        </p:nvSpPr>
        <p:spPr>
          <a:xfrm>
            <a:off x="7365733" y="4658176"/>
            <a:ext cx="159177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 = Boltzmann constant = 1.381e-23 J/K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9ACF52-83B8-2144-9327-D8E6322985BB}"/>
                  </a:ext>
                </a:extLst>
              </p:cNvPr>
              <p:cNvSpPr txBox="1"/>
              <p:nvPr/>
            </p:nvSpPr>
            <p:spPr>
              <a:xfrm>
                <a:off x="186487" y="5456863"/>
                <a:ext cx="8771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Number of atoms with kinetic energy &gt;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9ACF52-83B8-2144-9327-D8E632298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7" y="5456863"/>
                <a:ext cx="8771021" cy="369332"/>
              </a:xfrm>
              <a:prstGeom prst="rect">
                <a:avLst/>
              </a:prstGeom>
              <a:blipFill>
                <a:blip r:embed="rId7"/>
                <a:stretch>
                  <a:fillRect l="-578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2B1ACCB-874B-A441-9F86-0F408F778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516" y="5947607"/>
            <a:ext cx="4423276" cy="692014"/>
          </a:xfrm>
          <a:prstGeom prst="rect">
            <a:avLst/>
          </a:prstGeom>
        </p:spPr>
      </p:pic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104739E-2990-CA48-80F3-DF14E9870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3310" y="5949930"/>
            <a:ext cx="2265319" cy="6810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9AFC57-C488-644E-A84D-27D6EDE2A45E}"/>
              </a:ext>
            </a:extLst>
          </p:cNvPr>
          <p:cNvSpPr/>
          <p:nvPr/>
        </p:nvSpPr>
        <p:spPr>
          <a:xfrm>
            <a:off x="4547124" y="6199760"/>
            <a:ext cx="372293" cy="266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1785DB-79E8-BC44-B639-9C17D5F62646}"/>
                  </a:ext>
                </a:extLst>
              </p:cNvPr>
              <p:cNvSpPr txBox="1"/>
              <p:nvPr/>
            </p:nvSpPr>
            <p:spPr>
              <a:xfrm>
                <a:off x="4577913" y="6096723"/>
                <a:ext cx="25229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1500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1785DB-79E8-BC44-B639-9C17D5F62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913" y="6096723"/>
                <a:ext cx="252296" cy="323165"/>
              </a:xfrm>
              <a:prstGeom prst="rect">
                <a:avLst/>
              </a:prstGeom>
              <a:blipFill>
                <a:blip r:embed="rId11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369E66-FB35-D844-B511-35BCC482E268}"/>
                  </a:ext>
                </a:extLst>
              </p:cNvPr>
              <p:cNvSpPr/>
              <p:nvPr/>
            </p:nvSpPr>
            <p:spPr>
              <a:xfrm>
                <a:off x="7236944" y="5726739"/>
                <a:ext cx="1907056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5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=potential energy barrier confining it to lattice position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369E66-FB35-D844-B511-35BCC482E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944" y="5726739"/>
                <a:ext cx="1907056" cy="784830"/>
              </a:xfrm>
              <a:prstGeom prst="rect">
                <a:avLst/>
              </a:prstGeom>
              <a:blipFill>
                <a:blip r:embed="rId12"/>
                <a:stretch>
                  <a:fillRect l="-1325" t="-1587" r="-3974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205D2FC8-DE4C-D746-955F-27BA2A96CCA0}"/>
              </a:ext>
            </a:extLst>
          </p:cNvPr>
          <p:cNvSpPr/>
          <p:nvPr/>
        </p:nvSpPr>
        <p:spPr>
          <a:xfrm>
            <a:off x="6469946" y="1721965"/>
            <a:ext cx="26529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33333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Diffusion of an atom into a </a:t>
            </a:r>
            <a:r>
              <a:rPr lang="en-US" b="1" u="sng" dirty="0">
                <a:solidFill>
                  <a:srgbClr val="33333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vacancy</a:t>
            </a:r>
            <a:r>
              <a:rPr lang="en-US" i="1" dirty="0">
                <a:solidFill>
                  <a:srgbClr val="33333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(= an empty lattice site = a </a:t>
            </a:r>
            <a:r>
              <a:rPr lang="en-US" b="1" u="sng" dirty="0">
                <a:solidFill>
                  <a:srgbClr val="33333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point defect </a:t>
            </a:r>
            <a:r>
              <a:rPr lang="en-US" i="1" dirty="0">
                <a:solidFill>
                  <a:srgbClr val="33333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)</a:t>
            </a:r>
          </a:p>
          <a:p>
            <a:endParaRPr lang="en-US" i="1" dirty="0">
              <a:solidFill>
                <a:srgbClr val="333333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818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854EF8-3D8C-2B46-882B-74531066B526}"/>
                  </a:ext>
                </a:extLst>
              </p:cNvPr>
              <p:cNvSpPr txBox="1"/>
              <p:nvPr/>
            </p:nvSpPr>
            <p:spPr>
              <a:xfrm>
                <a:off x="186489" y="699400"/>
                <a:ext cx="877102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Why does diffusion creep produce Newtonian flow?</a:t>
                </a:r>
              </a:p>
              <a:p>
                <a:endParaRPr lang="en-US" sz="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What is the functional dependence of on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2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other parameters (e.g., T)?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854EF8-3D8C-2B46-882B-74531066B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9" y="699400"/>
                <a:ext cx="8771021" cy="861774"/>
              </a:xfrm>
              <a:prstGeom prst="rect">
                <a:avLst/>
              </a:prstGeom>
              <a:blipFill>
                <a:blip r:embed="rId3"/>
                <a:stretch>
                  <a:fillRect l="-867" t="-5882" r="-289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5F50DD4E-7EC3-5949-B38E-2E23B80C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82" y="1758061"/>
            <a:ext cx="6112377" cy="2199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6E3CDAA-943D-104B-A8A5-876D8FCCD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938" y="4643945"/>
            <a:ext cx="3386890" cy="774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73C3EE-8495-744E-B25A-8897DB57C5B9}"/>
                  </a:ext>
                </a:extLst>
              </p:cNvPr>
              <p:cNvSpPr txBox="1"/>
              <p:nvPr/>
            </p:nvSpPr>
            <p:spPr>
              <a:xfrm>
                <a:off x="186488" y="4212641"/>
                <a:ext cx="8771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Maxwell-Boltzmann distribution </a:t>
                </a: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for number of atoms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&lt; kinetic energy &lt;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+d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</a:t>
                </a:r>
                <a:endParaRPr lang="en-US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73C3EE-8495-744E-B25A-8897DB57C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8" y="4212641"/>
                <a:ext cx="8771021" cy="369332"/>
              </a:xfrm>
              <a:prstGeom prst="rect">
                <a:avLst/>
              </a:prstGeom>
              <a:blipFill>
                <a:blip r:embed="rId6"/>
                <a:stretch>
                  <a:fillRect l="-578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005E77D-DAB5-2743-8C56-B9FFCF0C4AF1}"/>
              </a:ext>
            </a:extLst>
          </p:cNvPr>
          <p:cNvSpPr/>
          <p:nvPr/>
        </p:nvSpPr>
        <p:spPr>
          <a:xfrm>
            <a:off x="7365733" y="4658176"/>
            <a:ext cx="159177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 = Boltzmann constant = 1.381e-23 J/K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9ACF52-83B8-2144-9327-D8E6322985BB}"/>
                  </a:ext>
                </a:extLst>
              </p:cNvPr>
              <p:cNvSpPr txBox="1"/>
              <p:nvPr/>
            </p:nvSpPr>
            <p:spPr>
              <a:xfrm>
                <a:off x="186487" y="5456863"/>
                <a:ext cx="8771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Number of atoms with kinetic energy &gt;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9ACF52-83B8-2144-9327-D8E632298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7" y="5456863"/>
                <a:ext cx="8771021" cy="369332"/>
              </a:xfrm>
              <a:prstGeom prst="rect">
                <a:avLst/>
              </a:prstGeom>
              <a:blipFill>
                <a:blip r:embed="rId7"/>
                <a:stretch>
                  <a:fillRect l="-578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2B1ACCB-874B-A441-9F86-0F408F778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516" y="5947607"/>
            <a:ext cx="4423276" cy="692014"/>
          </a:xfrm>
          <a:prstGeom prst="rect">
            <a:avLst/>
          </a:prstGeom>
        </p:spPr>
      </p:pic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104739E-2990-CA48-80F3-DF14E9870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3310" y="5949930"/>
            <a:ext cx="2265319" cy="6810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9AFC57-C488-644E-A84D-27D6EDE2A45E}"/>
              </a:ext>
            </a:extLst>
          </p:cNvPr>
          <p:cNvSpPr/>
          <p:nvPr/>
        </p:nvSpPr>
        <p:spPr>
          <a:xfrm>
            <a:off x="4547124" y="6199760"/>
            <a:ext cx="372293" cy="266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4DF0BBC-3DB9-6949-B7AD-648902B89820}"/>
                  </a:ext>
                </a:extLst>
              </p:cNvPr>
              <p:cNvSpPr/>
              <p:nvPr/>
            </p:nvSpPr>
            <p:spPr>
              <a:xfrm>
                <a:off x="7236944" y="5726739"/>
                <a:ext cx="1907056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5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=potential energy barrier confining it to lattice position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4DF0BBC-3DB9-6949-B7AD-648902B89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944" y="5726739"/>
                <a:ext cx="1907056" cy="784830"/>
              </a:xfrm>
              <a:prstGeom prst="rect">
                <a:avLst/>
              </a:prstGeom>
              <a:blipFill>
                <a:blip r:embed="rId10"/>
                <a:stretch>
                  <a:fillRect l="-1325" t="-1587" r="-3974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525B985-AF50-6947-8B23-DCD19E67514D}"/>
              </a:ext>
            </a:extLst>
          </p:cNvPr>
          <p:cNvSpPr/>
          <p:nvPr/>
        </p:nvSpPr>
        <p:spPr>
          <a:xfrm>
            <a:off x="6114361" y="5947607"/>
            <a:ext cx="749147" cy="692014"/>
          </a:xfrm>
          <a:prstGeom prst="rect">
            <a:avLst/>
          </a:prstGeom>
          <a:noFill/>
          <a:ln w="444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1785DB-79E8-BC44-B639-9C17D5F62646}"/>
                  </a:ext>
                </a:extLst>
              </p:cNvPr>
              <p:cNvSpPr txBox="1"/>
              <p:nvPr/>
            </p:nvSpPr>
            <p:spPr>
              <a:xfrm>
                <a:off x="4577913" y="6096723"/>
                <a:ext cx="25229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1500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1785DB-79E8-BC44-B639-9C17D5F62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913" y="6096723"/>
                <a:ext cx="252296" cy="323165"/>
              </a:xfrm>
              <a:prstGeom prst="rect">
                <a:avLst/>
              </a:prstGeom>
              <a:blipFill>
                <a:blip r:embed="rId11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8AC0432-B37F-A74E-AC01-481942FDCD52}"/>
              </a:ext>
            </a:extLst>
          </p:cNvPr>
          <p:cNvSpPr/>
          <p:nvPr/>
        </p:nvSpPr>
        <p:spPr>
          <a:xfrm>
            <a:off x="5099999" y="5603516"/>
            <a:ext cx="19070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Highly T-dependent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34E78E-CECD-0944-B357-38820DC2415D}"/>
              </a:ext>
            </a:extLst>
          </p:cNvPr>
          <p:cNvSpPr/>
          <p:nvPr/>
        </p:nvSpPr>
        <p:spPr>
          <a:xfrm>
            <a:off x="6469946" y="1721965"/>
            <a:ext cx="26529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33333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Diffusion of an atom into a </a:t>
            </a:r>
            <a:r>
              <a:rPr lang="en-US" b="1" u="sng" dirty="0">
                <a:solidFill>
                  <a:srgbClr val="33333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vacancy</a:t>
            </a:r>
            <a:r>
              <a:rPr lang="en-US" i="1" dirty="0">
                <a:solidFill>
                  <a:srgbClr val="33333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(= an empty lattice site = a </a:t>
            </a:r>
            <a:r>
              <a:rPr lang="en-US" b="1" u="sng" dirty="0">
                <a:solidFill>
                  <a:srgbClr val="33333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point defect </a:t>
            </a:r>
            <a:r>
              <a:rPr lang="en-US" i="1" dirty="0">
                <a:solidFill>
                  <a:srgbClr val="333333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)</a:t>
            </a:r>
          </a:p>
          <a:p>
            <a:endParaRPr lang="en-US" i="1" dirty="0">
              <a:solidFill>
                <a:srgbClr val="333333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EE889D-B3E5-914B-A469-B250EBC72328}"/>
              </a:ext>
            </a:extLst>
          </p:cNvPr>
          <p:cNvSpPr/>
          <p:nvPr/>
        </p:nvSpPr>
        <p:spPr>
          <a:xfrm>
            <a:off x="4197427" y="4700859"/>
            <a:ext cx="1090669" cy="692014"/>
          </a:xfrm>
          <a:prstGeom prst="rect">
            <a:avLst/>
          </a:prstGeom>
          <a:noFill/>
          <a:ln w="444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217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501D09-F941-3045-9913-1EB7D3FEF1AA}"/>
                  </a:ext>
                </a:extLst>
              </p:cNvPr>
              <p:cNvSpPr txBox="1"/>
              <p:nvPr/>
            </p:nvSpPr>
            <p:spPr>
              <a:xfrm>
                <a:off x="55755" y="549760"/>
                <a:ext cx="8771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Number of atoms with kinetic energy &gt;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501D09-F941-3045-9913-1EB7D3FE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5" y="549760"/>
                <a:ext cx="8771021" cy="369332"/>
              </a:xfrm>
              <a:prstGeom prst="rect">
                <a:avLst/>
              </a:prstGeom>
              <a:blipFill>
                <a:blip r:embed="rId3"/>
                <a:stretch>
                  <a:fillRect l="-578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61D33C-32E1-E346-8CE5-03EEF9A5D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84" y="1040504"/>
            <a:ext cx="4423276" cy="692014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B50FEB-0D34-474C-86C9-85F4391D9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578" y="1042827"/>
            <a:ext cx="2265319" cy="6810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4B048A-532F-794A-81E6-DE07D73A6AB3}"/>
              </a:ext>
            </a:extLst>
          </p:cNvPr>
          <p:cNvSpPr/>
          <p:nvPr/>
        </p:nvSpPr>
        <p:spPr>
          <a:xfrm>
            <a:off x="4416392" y="1292657"/>
            <a:ext cx="372293" cy="266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8C89654-A1A4-2942-A45A-5AE589CD21F0}"/>
                  </a:ext>
                </a:extLst>
              </p:cNvPr>
              <p:cNvSpPr/>
              <p:nvPr/>
            </p:nvSpPr>
            <p:spPr>
              <a:xfrm>
                <a:off x="7106212" y="819636"/>
                <a:ext cx="1907056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5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=potential energy barrier confining it to lattice position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8C89654-A1A4-2942-A45A-5AE589CD2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212" y="819636"/>
                <a:ext cx="1907056" cy="784830"/>
              </a:xfrm>
              <a:prstGeom prst="rect">
                <a:avLst/>
              </a:prstGeom>
              <a:blipFill>
                <a:blip r:embed="rId6"/>
                <a:stretch>
                  <a:fillRect l="-1325" t="-1587" r="-3974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3EFCE3-2D1B-5C48-B04D-38A7D894F567}"/>
                  </a:ext>
                </a:extLst>
              </p:cNvPr>
              <p:cNvSpPr txBox="1"/>
              <p:nvPr/>
            </p:nvSpPr>
            <p:spPr>
              <a:xfrm>
                <a:off x="4447181" y="1189620"/>
                <a:ext cx="25229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1500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3EFCE3-2D1B-5C48-B04D-38A7D894F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181" y="1189620"/>
                <a:ext cx="252296" cy="323165"/>
              </a:xfrm>
              <a:prstGeom prst="rect">
                <a:avLst/>
              </a:prstGeom>
              <a:blipFill>
                <a:blip r:embed="rId7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278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501D09-F941-3045-9913-1EB7D3FEF1AA}"/>
                  </a:ext>
                </a:extLst>
              </p:cNvPr>
              <p:cNvSpPr txBox="1"/>
              <p:nvPr/>
            </p:nvSpPr>
            <p:spPr>
              <a:xfrm>
                <a:off x="55755" y="549760"/>
                <a:ext cx="8771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Number of atoms with kinetic energy &gt;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501D09-F941-3045-9913-1EB7D3FE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5" y="549760"/>
                <a:ext cx="8771021" cy="369332"/>
              </a:xfrm>
              <a:prstGeom prst="rect">
                <a:avLst/>
              </a:prstGeom>
              <a:blipFill>
                <a:blip r:embed="rId3"/>
                <a:stretch>
                  <a:fillRect l="-578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61D33C-32E1-E346-8CE5-03EEF9A5D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84" y="1040504"/>
            <a:ext cx="4423276" cy="692014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B50FEB-0D34-474C-86C9-85F4391D9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578" y="1042827"/>
            <a:ext cx="2265319" cy="6810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4B048A-532F-794A-81E6-DE07D73A6AB3}"/>
              </a:ext>
            </a:extLst>
          </p:cNvPr>
          <p:cNvSpPr/>
          <p:nvPr/>
        </p:nvSpPr>
        <p:spPr>
          <a:xfrm>
            <a:off x="4416392" y="1292657"/>
            <a:ext cx="372293" cy="266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8C89654-A1A4-2942-A45A-5AE589CD21F0}"/>
                  </a:ext>
                </a:extLst>
              </p:cNvPr>
              <p:cNvSpPr/>
              <p:nvPr/>
            </p:nvSpPr>
            <p:spPr>
              <a:xfrm>
                <a:off x="7106212" y="819636"/>
                <a:ext cx="1907056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5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=potential energy barrier confining it to lattice position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8C89654-A1A4-2942-A45A-5AE589CD2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212" y="819636"/>
                <a:ext cx="1907056" cy="784830"/>
              </a:xfrm>
              <a:prstGeom prst="rect">
                <a:avLst/>
              </a:prstGeom>
              <a:blipFill>
                <a:blip r:embed="rId6"/>
                <a:stretch>
                  <a:fillRect l="-1325" t="-1587" r="-3974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3EFCE3-2D1B-5C48-B04D-38A7D894F567}"/>
                  </a:ext>
                </a:extLst>
              </p:cNvPr>
              <p:cNvSpPr txBox="1"/>
              <p:nvPr/>
            </p:nvSpPr>
            <p:spPr>
              <a:xfrm>
                <a:off x="4447181" y="1189620"/>
                <a:ext cx="25229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1500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3EFCE3-2D1B-5C48-B04D-38A7D894F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181" y="1189620"/>
                <a:ext cx="252296" cy="323165"/>
              </a:xfrm>
              <a:prstGeom prst="rect">
                <a:avLst/>
              </a:prstGeom>
              <a:blipFill>
                <a:blip r:embed="rId7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C326EC9-DD1E-FC4D-851B-4536C327AE13}"/>
              </a:ext>
            </a:extLst>
          </p:cNvPr>
          <p:cNvSpPr txBox="1"/>
          <p:nvPr/>
        </p:nvSpPr>
        <p:spPr>
          <a:xfrm>
            <a:off x="55755" y="1982348"/>
            <a:ext cx="877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Flux of atoms (minor species = A) or vacancies (right):</a:t>
            </a:r>
          </a:p>
          <a:p>
            <a:endParaRPr lang="en-US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D7DC6467-0F31-0C45-8427-BFF9097686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8330" y="2323967"/>
            <a:ext cx="2385681" cy="8648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7472C3-92A1-124D-8194-5A5655CB9E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721" y="2389443"/>
            <a:ext cx="1993316" cy="7324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2E2E9B-AA92-8B46-B494-30B61350FF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4528" y="3314164"/>
            <a:ext cx="4877328" cy="2994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2FB86AF-C9ED-8C4B-9597-A3F56CC4DDA4}"/>
              </a:ext>
            </a:extLst>
          </p:cNvPr>
          <p:cNvSpPr/>
          <p:nvPr/>
        </p:nvSpPr>
        <p:spPr>
          <a:xfrm>
            <a:off x="7195420" y="2236264"/>
            <a:ext cx="19070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Fick’s first law of diffusion                 (J = diffusion flux)</a:t>
            </a:r>
          </a:p>
        </p:txBody>
      </p:sp>
    </p:spTree>
    <p:extLst>
      <p:ext uri="{BB962C8B-B14F-4D97-AF65-F5344CB8AC3E}">
        <p14:creationId xmlns:p14="http://schemas.microsoft.com/office/powerpoint/2010/main" val="4210748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501D09-F941-3045-9913-1EB7D3FEF1AA}"/>
                  </a:ext>
                </a:extLst>
              </p:cNvPr>
              <p:cNvSpPr txBox="1"/>
              <p:nvPr/>
            </p:nvSpPr>
            <p:spPr>
              <a:xfrm>
                <a:off x="55755" y="549760"/>
                <a:ext cx="8771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Number of atoms with kinetic energy &gt;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501D09-F941-3045-9913-1EB7D3FE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5" y="549760"/>
                <a:ext cx="8771021" cy="369332"/>
              </a:xfrm>
              <a:prstGeom prst="rect">
                <a:avLst/>
              </a:prstGeom>
              <a:blipFill>
                <a:blip r:embed="rId3"/>
                <a:stretch>
                  <a:fillRect l="-578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61D33C-32E1-E346-8CE5-03EEF9A5D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84" y="1040504"/>
            <a:ext cx="4423276" cy="692014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B50FEB-0D34-474C-86C9-85F4391D9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578" y="1042827"/>
            <a:ext cx="2265319" cy="6810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4B048A-532F-794A-81E6-DE07D73A6AB3}"/>
              </a:ext>
            </a:extLst>
          </p:cNvPr>
          <p:cNvSpPr/>
          <p:nvPr/>
        </p:nvSpPr>
        <p:spPr>
          <a:xfrm>
            <a:off x="4416392" y="1292657"/>
            <a:ext cx="372293" cy="266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8C89654-A1A4-2942-A45A-5AE589CD21F0}"/>
                  </a:ext>
                </a:extLst>
              </p:cNvPr>
              <p:cNvSpPr/>
              <p:nvPr/>
            </p:nvSpPr>
            <p:spPr>
              <a:xfrm>
                <a:off x="7106212" y="819636"/>
                <a:ext cx="1907056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5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=potential energy barrier confining it to lattice position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8C89654-A1A4-2942-A45A-5AE589CD2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212" y="819636"/>
                <a:ext cx="1907056" cy="784830"/>
              </a:xfrm>
              <a:prstGeom prst="rect">
                <a:avLst/>
              </a:prstGeom>
              <a:blipFill>
                <a:blip r:embed="rId6"/>
                <a:stretch>
                  <a:fillRect l="-1325" t="-1587" r="-3974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3EFCE3-2D1B-5C48-B04D-38A7D894F567}"/>
                  </a:ext>
                </a:extLst>
              </p:cNvPr>
              <p:cNvSpPr txBox="1"/>
              <p:nvPr/>
            </p:nvSpPr>
            <p:spPr>
              <a:xfrm>
                <a:off x="4447181" y="1189620"/>
                <a:ext cx="25229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1500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3EFCE3-2D1B-5C48-B04D-38A7D894F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181" y="1189620"/>
                <a:ext cx="252296" cy="323165"/>
              </a:xfrm>
              <a:prstGeom prst="rect">
                <a:avLst/>
              </a:prstGeom>
              <a:blipFill>
                <a:blip r:embed="rId7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C326EC9-DD1E-FC4D-851B-4536C327AE13}"/>
              </a:ext>
            </a:extLst>
          </p:cNvPr>
          <p:cNvSpPr txBox="1"/>
          <p:nvPr/>
        </p:nvSpPr>
        <p:spPr>
          <a:xfrm>
            <a:off x="55755" y="1982348"/>
            <a:ext cx="877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Flux of atoms (minor species = A) or vacancies (right):</a:t>
            </a:r>
          </a:p>
          <a:p>
            <a:endParaRPr lang="en-US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D7DC6467-0F31-0C45-8427-BFF9097686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8330" y="2323967"/>
            <a:ext cx="2385681" cy="8648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7472C3-92A1-124D-8194-5A5655CB9E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721" y="2389443"/>
            <a:ext cx="1993316" cy="73242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6941B5-7895-4844-80EB-57B43352B4CC}"/>
              </a:ext>
            </a:extLst>
          </p:cNvPr>
          <p:cNvSpPr/>
          <p:nvPr/>
        </p:nvSpPr>
        <p:spPr>
          <a:xfrm>
            <a:off x="7195420" y="2236264"/>
            <a:ext cx="19070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Fick’s first law of diffusion                 (J = diffusion flux)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A0EE1F-6FAB-C144-BDE4-2B17105BFAAB}"/>
              </a:ext>
            </a:extLst>
          </p:cNvPr>
          <p:cNvSpPr txBox="1"/>
          <p:nvPr/>
        </p:nvSpPr>
        <p:spPr>
          <a:xfrm>
            <a:off x="104544" y="3160634"/>
            <a:ext cx="877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Incorporating the energy constraints, diffusion pre-factors become:</a:t>
            </a:r>
          </a:p>
          <a:p>
            <a:endParaRPr lang="en-US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1FFBA7-CF44-FC44-BF98-5A7C8BF0A2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8330" y="3572452"/>
            <a:ext cx="3199567" cy="776176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5617B7F9-2C0B-0644-AEF4-ACDB824B11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477" y="3687118"/>
            <a:ext cx="3018728" cy="73181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D8E14FA-46E9-CE41-BF89-F78C712053DB}"/>
              </a:ext>
            </a:extLst>
          </p:cNvPr>
          <p:cNvSpPr/>
          <p:nvPr/>
        </p:nvSpPr>
        <p:spPr>
          <a:xfrm>
            <a:off x="7132400" y="3525535"/>
            <a:ext cx="19070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 = atom spacing</a:t>
            </a:r>
          </a:p>
          <a:p>
            <a:r>
              <a:rPr lang="en-US" sz="1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m = mass of atom</a:t>
            </a:r>
          </a:p>
        </p:txBody>
      </p:sp>
    </p:spTree>
    <p:extLst>
      <p:ext uri="{BB962C8B-B14F-4D97-AF65-F5344CB8AC3E}">
        <p14:creationId xmlns:p14="http://schemas.microsoft.com/office/powerpoint/2010/main" val="4225490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501D09-F941-3045-9913-1EB7D3FEF1AA}"/>
                  </a:ext>
                </a:extLst>
              </p:cNvPr>
              <p:cNvSpPr txBox="1"/>
              <p:nvPr/>
            </p:nvSpPr>
            <p:spPr>
              <a:xfrm>
                <a:off x="55755" y="549760"/>
                <a:ext cx="8771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Number of atoms with kinetic energy &gt;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501D09-F941-3045-9913-1EB7D3FE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5" y="549760"/>
                <a:ext cx="8771021" cy="369332"/>
              </a:xfrm>
              <a:prstGeom prst="rect">
                <a:avLst/>
              </a:prstGeom>
              <a:blipFill>
                <a:blip r:embed="rId3"/>
                <a:stretch>
                  <a:fillRect l="-578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61D33C-32E1-E346-8CE5-03EEF9A5D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84" y="1040504"/>
            <a:ext cx="4423276" cy="692014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B50FEB-0D34-474C-86C9-85F4391D9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578" y="1042827"/>
            <a:ext cx="2265319" cy="6810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4B048A-532F-794A-81E6-DE07D73A6AB3}"/>
              </a:ext>
            </a:extLst>
          </p:cNvPr>
          <p:cNvSpPr/>
          <p:nvPr/>
        </p:nvSpPr>
        <p:spPr>
          <a:xfrm>
            <a:off x="4416392" y="1292657"/>
            <a:ext cx="372293" cy="266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8C89654-A1A4-2942-A45A-5AE589CD21F0}"/>
                  </a:ext>
                </a:extLst>
              </p:cNvPr>
              <p:cNvSpPr/>
              <p:nvPr/>
            </p:nvSpPr>
            <p:spPr>
              <a:xfrm>
                <a:off x="7106212" y="819636"/>
                <a:ext cx="1907056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5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=potential energy barrier confining it to lattice position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8C89654-A1A4-2942-A45A-5AE589CD2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212" y="819636"/>
                <a:ext cx="1907056" cy="784830"/>
              </a:xfrm>
              <a:prstGeom prst="rect">
                <a:avLst/>
              </a:prstGeom>
              <a:blipFill>
                <a:blip r:embed="rId6"/>
                <a:stretch>
                  <a:fillRect l="-1325" t="-1587" r="-3974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3EFCE3-2D1B-5C48-B04D-38A7D894F567}"/>
                  </a:ext>
                </a:extLst>
              </p:cNvPr>
              <p:cNvSpPr txBox="1"/>
              <p:nvPr/>
            </p:nvSpPr>
            <p:spPr>
              <a:xfrm>
                <a:off x="4447181" y="1189620"/>
                <a:ext cx="25229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1500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3EFCE3-2D1B-5C48-B04D-38A7D894F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181" y="1189620"/>
                <a:ext cx="252296" cy="323165"/>
              </a:xfrm>
              <a:prstGeom prst="rect">
                <a:avLst/>
              </a:prstGeom>
              <a:blipFill>
                <a:blip r:embed="rId7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C326EC9-DD1E-FC4D-851B-4536C327AE13}"/>
              </a:ext>
            </a:extLst>
          </p:cNvPr>
          <p:cNvSpPr txBox="1"/>
          <p:nvPr/>
        </p:nvSpPr>
        <p:spPr>
          <a:xfrm>
            <a:off x="55755" y="1982348"/>
            <a:ext cx="877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Flux of atoms (minor species = A) or vacancies (right):</a:t>
            </a:r>
          </a:p>
          <a:p>
            <a:endParaRPr lang="en-US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D7DC6467-0F31-0C45-8427-BFF9097686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8330" y="2323967"/>
            <a:ext cx="2385681" cy="8648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7472C3-92A1-124D-8194-5A5655CB9E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721" y="2389443"/>
            <a:ext cx="1993316" cy="7324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1FFBA7-CF44-FC44-BF98-5A7C8BF0A2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8330" y="3572452"/>
            <a:ext cx="3199567" cy="776176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5617B7F9-2C0B-0644-AEF4-ACDB824B11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477" y="3687118"/>
            <a:ext cx="3018728" cy="731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A46923-2B38-1645-AC0D-B77210B47D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16371" y="4778177"/>
            <a:ext cx="3299243" cy="85032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C23127C-9C25-574F-A092-2A9077452730}"/>
              </a:ext>
            </a:extLst>
          </p:cNvPr>
          <p:cNvSpPr/>
          <p:nvPr/>
        </p:nvSpPr>
        <p:spPr>
          <a:xfrm>
            <a:off x="1794428" y="4783924"/>
            <a:ext cx="3299243" cy="884455"/>
          </a:xfrm>
          <a:prstGeom prst="rect">
            <a:avLst/>
          </a:prstGeom>
          <a:noFill/>
          <a:ln w="444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E325BFA-D71B-AD46-B0B4-98CDF5FD6163}"/>
              </a:ext>
            </a:extLst>
          </p:cNvPr>
          <p:cNvSpPr/>
          <p:nvPr/>
        </p:nvSpPr>
        <p:spPr>
          <a:xfrm>
            <a:off x="1203234" y="4371278"/>
            <a:ext cx="536357" cy="758283"/>
          </a:xfrm>
          <a:custGeom>
            <a:avLst/>
            <a:gdLst>
              <a:gd name="connsiteX0" fmla="*/ 56854 w 536357"/>
              <a:gd name="connsiteY0" fmla="*/ 0 h 758283"/>
              <a:gd name="connsiteX1" fmla="*/ 1098 w 536357"/>
              <a:gd name="connsiteY1" fmla="*/ 245327 h 758283"/>
              <a:gd name="connsiteX2" fmla="*/ 101459 w 536357"/>
              <a:gd name="connsiteY2" fmla="*/ 613318 h 758283"/>
              <a:gd name="connsiteX3" fmla="*/ 536357 w 536357"/>
              <a:gd name="connsiteY3" fmla="*/ 758283 h 75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357" h="758283">
                <a:moveTo>
                  <a:pt x="56854" y="0"/>
                </a:moveTo>
                <a:cubicBezTo>
                  <a:pt x="25259" y="71553"/>
                  <a:pt x="-6336" y="143107"/>
                  <a:pt x="1098" y="245327"/>
                </a:cubicBezTo>
                <a:cubicBezTo>
                  <a:pt x="8532" y="347547"/>
                  <a:pt x="12249" y="527826"/>
                  <a:pt x="101459" y="613318"/>
                </a:cubicBezTo>
                <a:cubicBezTo>
                  <a:pt x="190669" y="698810"/>
                  <a:pt x="363513" y="728546"/>
                  <a:pt x="536357" y="758283"/>
                </a:cubicBezTo>
              </a:path>
            </a:pathLst>
          </a:custGeom>
          <a:noFill/>
          <a:ln w="34925">
            <a:solidFill>
              <a:schemeClr val="accent4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75669D-D511-104C-8337-1549FCD65C41}"/>
              </a:ext>
            </a:extLst>
          </p:cNvPr>
          <p:cNvSpPr/>
          <p:nvPr/>
        </p:nvSpPr>
        <p:spPr>
          <a:xfrm>
            <a:off x="5158456" y="4696621"/>
            <a:ext cx="389633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High temperature -&gt; high diffusion</a:t>
            </a:r>
          </a:p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(high KE)</a:t>
            </a:r>
          </a:p>
          <a:p>
            <a:endParaRPr lang="en-US" sz="15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1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High pressure -&gt; low diffusion</a:t>
            </a:r>
          </a:p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(reduces number of vacancies and increases potential energy barrier)</a:t>
            </a:r>
          </a:p>
          <a:p>
            <a:endParaRPr lang="en-US" sz="15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392879-03C0-3046-8FEE-FA8FCC4331DB}"/>
              </a:ext>
            </a:extLst>
          </p:cNvPr>
          <p:cNvSpPr/>
          <p:nvPr/>
        </p:nvSpPr>
        <p:spPr>
          <a:xfrm>
            <a:off x="144194" y="5795462"/>
            <a:ext cx="486040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</a:t>
            </a:r>
            <a:r>
              <a:rPr lang="en-US" sz="1500" i="1" baseline="-25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</a:t>
            </a:r>
            <a:r>
              <a:rPr lang="en-US" sz="1500" i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= activation energy/mole</a:t>
            </a:r>
          </a:p>
          <a:p>
            <a:r>
              <a:rPr lang="en-US" sz="15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</a:t>
            </a:r>
            <a:r>
              <a:rPr lang="en-US" sz="1500" i="1" baseline="-25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</a:t>
            </a:r>
            <a:r>
              <a:rPr lang="en-US" sz="1500" i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= activation volume/mole</a:t>
            </a:r>
          </a:p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</a:t>
            </a:r>
            <a:r>
              <a:rPr lang="en-US" sz="1500" i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0 </a:t>
            </a:r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= frequency factor</a:t>
            </a:r>
          </a:p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 = gas constant (molar equivalent to Boltzmann const) </a:t>
            </a:r>
          </a:p>
          <a:p>
            <a:endParaRPr lang="en-US" sz="15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187A91-0D67-1B47-A1C1-5E19835AC2DE}"/>
              </a:ext>
            </a:extLst>
          </p:cNvPr>
          <p:cNvSpPr/>
          <p:nvPr/>
        </p:nvSpPr>
        <p:spPr>
          <a:xfrm>
            <a:off x="7195420" y="2236264"/>
            <a:ext cx="19070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Fick’s first law of diffusion                 (J = diffusion flux)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0418F7-BD0E-9948-996A-59776FC3CEBF}"/>
              </a:ext>
            </a:extLst>
          </p:cNvPr>
          <p:cNvSpPr/>
          <p:nvPr/>
        </p:nvSpPr>
        <p:spPr>
          <a:xfrm>
            <a:off x="7132400" y="3525535"/>
            <a:ext cx="19070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 = atom spacing</a:t>
            </a:r>
          </a:p>
          <a:p>
            <a:r>
              <a:rPr lang="en-US" sz="1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m = mass of atom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10FA0-35D0-9E4C-ACFE-6A6ADDF4B08C}"/>
              </a:ext>
            </a:extLst>
          </p:cNvPr>
          <p:cNvSpPr txBox="1"/>
          <p:nvPr/>
        </p:nvSpPr>
        <p:spPr>
          <a:xfrm>
            <a:off x="104544" y="3160634"/>
            <a:ext cx="877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Incorporating the energy constraints, diffusion pre-factors become:</a:t>
            </a:r>
          </a:p>
          <a:p>
            <a:endParaRPr lang="en-US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668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F1DC8D-D687-2F4D-8003-11C6EB76E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76" y="752587"/>
            <a:ext cx="3299243" cy="8503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1FF21E-CA4D-064F-8953-D4FC38A441C0}"/>
              </a:ext>
            </a:extLst>
          </p:cNvPr>
          <p:cNvSpPr/>
          <p:nvPr/>
        </p:nvSpPr>
        <p:spPr>
          <a:xfrm>
            <a:off x="924633" y="758334"/>
            <a:ext cx="3299243" cy="884455"/>
          </a:xfrm>
          <a:prstGeom prst="rect">
            <a:avLst/>
          </a:prstGeom>
          <a:noFill/>
          <a:ln w="444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0EDE59-9A94-064D-8843-BF2FE67FC2A5}"/>
              </a:ext>
            </a:extLst>
          </p:cNvPr>
          <p:cNvSpPr/>
          <p:nvPr/>
        </p:nvSpPr>
        <p:spPr>
          <a:xfrm>
            <a:off x="4401089" y="538609"/>
            <a:ext cx="3896335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High temperature -&gt; high diffusion</a:t>
            </a:r>
          </a:p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(high KE)</a:t>
            </a:r>
          </a:p>
          <a:p>
            <a:endParaRPr lang="en-US" sz="5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1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High pressure -&gt; low diffusion</a:t>
            </a:r>
          </a:p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(reduces number of vacancies and increases potential energy barrier)</a:t>
            </a:r>
          </a:p>
          <a:p>
            <a:endParaRPr lang="en-US" sz="15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85D85E-D6C8-4147-B0D8-7297CDC043FD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</a:t>
            </a:r>
          </a:p>
        </p:txBody>
      </p:sp>
    </p:spTree>
    <p:extLst>
      <p:ext uri="{BB962C8B-B14F-4D97-AF65-F5344CB8AC3E}">
        <p14:creationId xmlns:p14="http://schemas.microsoft.com/office/powerpoint/2010/main" val="385395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about fluids?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8AEA10F-CA83-AA42-83D2-4A963175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24" y="913615"/>
            <a:ext cx="8061552" cy="5177916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C35720DE-E781-AD43-9C40-6882B8037887}"/>
              </a:ext>
            </a:extLst>
          </p:cNvPr>
          <p:cNvSpPr/>
          <p:nvPr/>
        </p:nvSpPr>
        <p:spPr>
          <a:xfrm>
            <a:off x="543857" y="801981"/>
            <a:ext cx="4971705" cy="5760892"/>
          </a:xfrm>
          <a:custGeom>
            <a:avLst/>
            <a:gdLst>
              <a:gd name="connsiteX0" fmla="*/ 953347 w 4971705"/>
              <a:gd name="connsiteY0" fmla="*/ 162661 h 5760892"/>
              <a:gd name="connsiteX1" fmla="*/ 501172 w 4971705"/>
              <a:gd name="connsiteY1" fmla="*/ 644982 h 5760892"/>
              <a:gd name="connsiteX2" fmla="*/ 8802 w 4971705"/>
              <a:gd name="connsiteY2" fmla="*/ 3096779 h 5760892"/>
              <a:gd name="connsiteX3" fmla="*/ 943299 w 4971705"/>
              <a:gd name="connsiteY3" fmla="*/ 5538529 h 5760892"/>
              <a:gd name="connsiteX4" fmla="*/ 4490367 w 4971705"/>
              <a:gd name="connsiteY4" fmla="*/ 5568674 h 5760892"/>
              <a:gd name="connsiteX5" fmla="*/ 4892301 w 4971705"/>
              <a:gd name="connsiteY5" fmla="*/ 4835144 h 5760892"/>
              <a:gd name="connsiteX6" fmla="*/ 4058288 w 4971705"/>
              <a:gd name="connsiteY6" fmla="*/ 3810212 h 5760892"/>
              <a:gd name="connsiteX7" fmla="*/ 3827176 w 4971705"/>
              <a:gd name="connsiteY7" fmla="*/ 2011557 h 5760892"/>
              <a:gd name="connsiteX8" fmla="*/ 3375000 w 4971705"/>
              <a:gd name="connsiteY8" fmla="*/ 423918 h 5760892"/>
              <a:gd name="connsiteX9" fmla="*/ 2299827 w 4971705"/>
              <a:gd name="connsiteY9" fmla="*/ 11935 h 5760892"/>
              <a:gd name="connsiteX10" fmla="*/ 953347 w 4971705"/>
              <a:gd name="connsiteY10" fmla="*/ 162661 h 576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71705" h="5760892">
                <a:moveTo>
                  <a:pt x="953347" y="162661"/>
                </a:moveTo>
                <a:cubicBezTo>
                  <a:pt x="653571" y="268169"/>
                  <a:pt x="658596" y="155962"/>
                  <a:pt x="501172" y="644982"/>
                </a:cubicBezTo>
                <a:cubicBezTo>
                  <a:pt x="343748" y="1134002"/>
                  <a:pt x="-64886" y="2281188"/>
                  <a:pt x="8802" y="3096779"/>
                </a:cubicBezTo>
                <a:cubicBezTo>
                  <a:pt x="82490" y="3912370"/>
                  <a:pt x="196372" y="5126547"/>
                  <a:pt x="943299" y="5538529"/>
                </a:cubicBezTo>
                <a:cubicBezTo>
                  <a:pt x="1690226" y="5950511"/>
                  <a:pt x="3832200" y="5685905"/>
                  <a:pt x="4490367" y="5568674"/>
                </a:cubicBezTo>
                <a:cubicBezTo>
                  <a:pt x="5148534" y="5451443"/>
                  <a:pt x="4964314" y="5128221"/>
                  <a:pt x="4892301" y="4835144"/>
                </a:cubicBezTo>
                <a:cubicBezTo>
                  <a:pt x="4820288" y="4542067"/>
                  <a:pt x="4235809" y="4280810"/>
                  <a:pt x="4058288" y="3810212"/>
                </a:cubicBezTo>
                <a:cubicBezTo>
                  <a:pt x="3880767" y="3339614"/>
                  <a:pt x="3941057" y="2575939"/>
                  <a:pt x="3827176" y="2011557"/>
                </a:cubicBezTo>
                <a:cubicBezTo>
                  <a:pt x="3713295" y="1447175"/>
                  <a:pt x="3629558" y="757188"/>
                  <a:pt x="3375000" y="423918"/>
                </a:cubicBezTo>
                <a:cubicBezTo>
                  <a:pt x="3120442" y="90648"/>
                  <a:pt x="2705110" y="57153"/>
                  <a:pt x="2299827" y="11935"/>
                </a:cubicBezTo>
                <a:cubicBezTo>
                  <a:pt x="1894544" y="-33283"/>
                  <a:pt x="1253123" y="57153"/>
                  <a:pt x="953347" y="162661"/>
                </a:cubicBezTo>
                <a:close/>
              </a:path>
            </a:pathLst>
          </a:cu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828DC-C780-9C4D-95B8-BCA3A2B03ACA}"/>
              </a:ext>
            </a:extLst>
          </p:cNvPr>
          <p:cNvSpPr txBox="1"/>
          <p:nvPr/>
        </p:nvSpPr>
        <p:spPr>
          <a:xfrm>
            <a:off x="-3544217" y="324927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Viscous 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8A9B3-9743-084A-A866-F34725A249E4}"/>
              </a:ext>
            </a:extLst>
          </p:cNvPr>
          <p:cNvSpPr txBox="1"/>
          <p:nvPr/>
        </p:nvSpPr>
        <p:spPr>
          <a:xfrm>
            <a:off x="7206916" y="6487049"/>
            <a:ext cx="86025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5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endParaRPr lang="en-US" sz="1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175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ED7762-31E0-AA49-8328-E444CDCD1053}"/>
                  </a:ext>
                </a:extLst>
              </p:cNvPr>
              <p:cNvSpPr txBox="1"/>
              <p:nvPr/>
            </p:nvSpPr>
            <p:spPr>
              <a:xfrm>
                <a:off x="553266" y="1117293"/>
                <a:ext cx="8771021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Diffusion under stress</a:t>
                </a:r>
                <a:r>
                  <a:rPr lang="en-US" sz="2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? 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(i.e., why does it produce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acc>
                      <m:accPr>
                        <m:chr m:val="̇"/>
                        <m:ctrlP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?) </a:t>
                </a:r>
                <a:endPara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ED7762-31E0-AA49-8328-E444CDCD1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66" y="1117293"/>
                <a:ext cx="8771021" cy="477054"/>
              </a:xfrm>
              <a:prstGeom prst="rect">
                <a:avLst/>
              </a:prstGeom>
              <a:blipFill>
                <a:blip r:embed="rId3"/>
                <a:stretch>
                  <a:fillRect l="-1156"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031F4FE2-0039-3B4F-AEF8-B57DA11A7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22" y="1626115"/>
            <a:ext cx="3787668" cy="377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B243BD-4AAB-CA49-8130-724D973DA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484" y="1626115"/>
            <a:ext cx="2212124" cy="1265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C6268F1-ACC2-CB4E-9780-58953840DE00}"/>
              </a:ext>
            </a:extLst>
          </p:cNvPr>
          <p:cNvSpPr/>
          <p:nvPr/>
        </p:nvSpPr>
        <p:spPr>
          <a:xfrm>
            <a:off x="6599608" y="1680818"/>
            <a:ext cx="13158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 atoms, </a:t>
            </a:r>
          </a:p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 atoms, vacancies</a:t>
            </a:r>
            <a:endParaRPr lang="en-US" sz="15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6A624-1CF5-6A44-B29C-20D770D6642B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</a:t>
            </a:r>
          </a:p>
        </p:txBody>
      </p:sp>
    </p:spTree>
    <p:extLst>
      <p:ext uri="{BB962C8B-B14F-4D97-AF65-F5344CB8AC3E}">
        <p14:creationId xmlns:p14="http://schemas.microsoft.com/office/powerpoint/2010/main" val="3733173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ED7762-31E0-AA49-8328-E444CDCD1053}"/>
                  </a:ext>
                </a:extLst>
              </p:cNvPr>
              <p:cNvSpPr txBox="1"/>
              <p:nvPr/>
            </p:nvSpPr>
            <p:spPr>
              <a:xfrm>
                <a:off x="553266" y="1117293"/>
                <a:ext cx="8771021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Diffusion under stress</a:t>
                </a:r>
                <a:r>
                  <a:rPr lang="en-US" sz="2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? 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(i.e., why does it produce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acc>
                      <m:accPr>
                        <m:chr m:val="̇"/>
                        <m:ctrlP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?) </a:t>
                </a:r>
                <a:endPara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ED7762-31E0-AA49-8328-E444CDCD1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66" y="1117293"/>
                <a:ext cx="8771021" cy="477054"/>
              </a:xfrm>
              <a:prstGeom prst="rect">
                <a:avLst/>
              </a:prstGeom>
              <a:blipFill>
                <a:blip r:embed="rId3"/>
                <a:stretch>
                  <a:fillRect l="-1156"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031F4FE2-0039-3B4F-AEF8-B57DA11A7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22" y="1626115"/>
            <a:ext cx="3787668" cy="377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B243BD-4AAB-CA49-8130-724D973DA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484" y="1626115"/>
            <a:ext cx="2212124" cy="1265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C6268F1-ACC2-CB4E-9780-58953840DE00}"/>
              </a:ext>
            </a:extLst>
          </p:cNvPr>
          <p:cNvSpPr/>
          <p:nvPr/>
        </p:nvSpPr>
        <p:spPr>
          <a:xfrm>
            <a:off x="6599608" y="1680818"/>
            <a:ext cx="13158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 atoms, </a:t>
            </a:r>
          </a:p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 atoms, vacancies</a:t>
            </a:r>
            <a:endParaRPr lang="en-US" sz="15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F7138E98-A356-5045-AFDD-2A05DE21D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842" y="3002548"/>
            <a:ext cx="3677615" cy="15545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16A624-1CF5-6A44-B29C-20D770D6642B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</a:t>
            </a:r>
          </a:p>
        </p:txBody>
      </p:sp>
    </p:spTree>
    <p:extLst>
      <p:ext uri="{BB962C8B-B14F-4D97-AF65-F5344CB8AC3E}">
        <p14:creationId xmlns:p14="http://schemas.microsoft.com/office/powerpoint/2010/main" val="56049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ED7762-31E0-AA49-8328-E444CDCD1053}"/>
                  </a:ext>
                </a:extLst>
              </p:cNvPr>
              <p:cNvSpPr txBox="1"/>
              <p:nvPr/>
            </p:nvSpPr>
            <p:spPr>
              <a:xfrm>
                <a:off x="553266" y="1117293"/>
                <a:ext cx="8771021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Diffusion under stress</a:t>
                </a:r>
                <a:r>
                  <a:rPr lang="en-US" sz="2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? 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(i.e., why does it produce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acc>
                      <m:accPr>
                        <m:chr m:val="̇"/>
                        <m:ctrlP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?) </a:t>
                </a:r>
                <a:endPara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ED7762-31E0-AA49-8328-E444CDCD1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66" y="1117293"/>
                <a:ext cx="8771021" cy="477054"/>
              </a:xfrm>
              <a:prstGeom prst="rect">
                <a:avLst/>
              </a:prstGeom>
              <a:blipFill>
                <a:blip r:embed="rId3"/>
                <a:stretch>
                  <a:fillRect l="-1156"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031F4FE2-0039-3B4F-AEF8-B57DA11A7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22" y="1626115"/>
            <a:ext cx="3787668" cy="377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B243BD-4AAB-CA49-8130-724D973DA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484" y="1626115"/>
            <a:ext cx="2212124" cy="1265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C6268F1-ACC2-CB4E-9780-58953840DE00}"/>
              </a:ext>
            </a:extLst>
          </p:cNvPr>
          <p:cNvSpPr/>
          <p:nvPr/>
        </p:nvSpPr>
        <p:spPr>
          <a:xfrm>
            <a:off x="6599608" y="1680818"/>
            <a:ext cx="13158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 atoms, </a:t>
            </a:r>
          </a:p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 atoms, vacancies</a:t>
            </a:r>
            <a:endParaRPr lang="en-US" sz="15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69A6C-91CF-5A4F-8FE6-88C8EDF18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842" y="4622949"/>
            <a:ext cx="2868298" cy="1065846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F7138E98-A356-5045-AFDD-2A05DE21D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7842" y="3002548"/>
            <a:ext cx="3677615" cy="15545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87B8AA-52F8-F848-B397-9D4DC72264CF}"/>
              </a:ext>
            </a:extLst>
          </p:cNvPr>
          <p:cNvSpPr/>
          <p:nvPr/>
        </p:nvSpPr>
        <p:spPr>
          <a:xfrm>
            <a:off x="7432477" y="4401547"/>
            <a:ext cx="16615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Can relate strain rate to vacancy flux and hence number of atoms/vacancies (per unit volume)</a:t>
            </a:r>
            <a:endParaRPr lang="en-US" sz="14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6A624-1CF5-6A44-B29C-20D770D6642B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</a:t>
            </a:r>
          </a:p>
        </p:txBody>
      </p:sp>
    </p:spTree>
    <p:extLst>
      <p:ext uri="{BB962C8B-B14F-4D97-AF65-F5344CB8AC3E}">
        <p14:creationId xmlns:p14="http://schemas.microsoft.com/office/powerpoint/2010/main" val="327468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ED7762-31E0-AA49-8328-E444CDCD1053}"/>
                  </a:ext>
                </a:extLst>
              </p:cNvPr>
              <p:cNvSpPr txBox="1"/>
              <p:nvPr/>
            </p:nvSpPr>
            <p:spPr>
              <a:xfrm>
                <a:off x="553266" y="1117293"/>
                <a:ext cx="8771021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Diffusion under stress</a:t>
                </a:r>
                <a:r>
                  <a:rPr lang="en-US" sz="2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? 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(i.e., why does it produce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acc>
                      <m:accPr>
                        <m:chr m:val="̇"/>
                        <m:ctrlP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?) </a:t>
                </a:r>
                <a:endPara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ED7762-31E0-AA49-8328-E444CDCD1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66" y="1117293"/>
                <a:ext cx="8771021" cy="477054"/>
              </a:xfrm>
              <a:prstGeom prst="rect">
                <a:avLst/>
              </a:prstGeom>
              <a:blipFill>
                <a:blip r:embed="rId3"/>
                <a:stretch>
                  <a:fillRect l="-1156"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031F4FE2-0039-3B4F-AEF8-B57DA11A7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22" y="1626115"/>
            <a:ext cx="3787668" cy="377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B243BD-4AAB-CA49-8130-724D973DA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484" y="1626115"/>
            <a:ext cx="2212124" cy="1265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C6268F1-ACC2-CB4E-9780-58953840DE00}"/>
              </a:ext>
            </a:extLst>
          </p:cNvPr>
          <p:cNvSpPr/>
          <p:nvPr/>
        </p:nvSpPr>
        <p:spPr>
          <a:xfrm>
            <a:off x="6599608" y="1680818"/>
            <a:ext cx="13158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 atoms, </a:t>
            </a:r>
          </a:p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 atoms, vacancies</a:t>
            </a:r>
            <a:endParaRPr lang="en-US" sz="15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6A624-1CF5-6A44-B29C-20D770D6642B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B9114C-1F5C-BE4E-A202-4AF486480159}"/>
              </a:ext>
            </a:extLst>
          </p:cNvPr>
          <p:cNvSpPr txBox="1"/>
          <p:nvPr/>
        </p:nvSpPr>
        <p:spPr>
          <a:xfrm>
            <a:off x="4256927" y="3205862"/>
            <a:ext cx="35359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Bringing in stress:</a:t>
            </a:r>
            <a:endParaRPr lang="en-US" sz="23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8F8663-E4E4-BA44-8DE0-65E873E2B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588" y="3718571"/>
            <a:ext cx="2738145" cy="12803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90B4BEE-6DDB-3C49-A76F-835D4DB949D7}"/>
              </a:ext>
            </a:extLst>
          </p:cNvPr>
          <p:cNvSpPr/>
          <p:nvPr/>
        </p:nvSpPr>
        <p:spPr>
          <a:xfrm>
            <a:off x="7205732" y="3688665"/>
            <a:ext cx="18152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Can also relate stress to number of vacancies for each species</a:t>
            </a:r>
            <a:endParaRPr lang="en-US" sz="15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772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ED7762-31E0-AA49-8328-E444CDCD1053}"/>
                  </a:ext>
                </a:extLst>
              </p:cNvPr>
              <p:cNvSpPr txBox="1"/>
              <p:nvPr/>
            </p:nvSpPr>
            <p:spPr>
              <a:xfrm>
                <a:off x="553266" y="1117293"/>
                <a:ext cx="8771021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Diffusion under stress</a:t>
                </a:r>
                <a:r>
                  <a:rPr lang="en-US" sz="2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? 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(i.e., why does it produce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acc>
                      <m:accPr>
                        <m:chr m:val="̇"/>
                        <m:ctrlP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?) </a:t>
                </a:r>
                <a:endPara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ED7762-31E0-AA49-8328-E444CDCD1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66" y="1117293"/>
                <a:ext cx="8771021" cy="477054"/>
              </a:xfrm>
              <a:prstGeom prst="rect">
                <a:avLst/>
              </a:prstGeom>
              <a:blipFill>
                <a:blip r:embed="rId3"/>
                <a:stretch>
                  <a:fillRect l="-1156"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7FB243BD-4AAB-CA49-8130-724D973DA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484" y="1626115"/>
            <a:ext cx="2212124" cy="1265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C6268F1-ACC2-CB4E-9780-58953840DE00}"/>
              </a:ext>
            </a:extLst>
          </p:cNvPr>
          <p:cNvSpPr/>
          <p:nvPr/>
        </p:nvSpPr>
        <p:spPr>
          <a:xfrm>
            <a:off x="6599608" y="1680818"/>
            <a:ext cx="13158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 atoms, </a:t>
            </a:r>
          </a:p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 atoms, vacancies</a:t>
            </a:r>
            <a:endParaRPr lang="en-US" sz="15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6A624-1CF5-6A44-B29C-20D770D6642B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B9114C-1F5C-BE4E-A202-4AF486480159}"/>
              </a:ext>
            </a:extLst>
          </p:cNvPr>
          <p:cNvSpPr txBox="1"/>
          <p:nvPr/>
        </p:nvSpPr>
        <p:spPr>
          <a:xfrm>
            <a:off x="4256927" y="3205862"/>
            <a:ext cx="35359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Bringing in stress:</a:t>
            </a:r>
            <a:endParaRPr lang="en-US" sz="23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8F8663-E4E4-BA44-8DE0-65E873E2B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588" y="3718571"/>
            <a:ext cx="2738145" cy="12803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90B4BEE-6DDB-3C49-A76F-835D4DB949D7}"/>
              </a:ext>
            </a:extLst>
          </p:cNvPr>
          <p:cNvSpPr/>
          <p:nvPr/>
        </p:nvSpPr>
        <p:spPr>
          <a:xfrm>
            <a:off x="7205732" y="3688665"/>
            <a:ext cx="18152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Can also relate stress to number of vacancies for each species</a:t>
            </a:r>
            <a:endParaRPr lang="en-US" sz="15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E6B68CE-903C-2245-8BD1-823D5803F152}"/>
              </a:ext>
            </a:extLst>
          </p:cNvPr>
          <p:cNvSpPr/>
          <p:nvPr/>
        </p:nvSpPr>
        <p:spPr>
          <a:xfrm>
            <a:off x="3808368" y="2034789"/>
            <a:ext cx="659219" cy="2321153"/>
          </a:xfrm>
          <a:custGeom>
            <a:avLst/>
            <a:gdLst>
              <a:gd name="connsiteX0" fmla="*/ 814039 w 814039"/>
              <a:gd name="connsiteY0" fmla="*/ 3124041 h 3134598"/>
              <a:gd name="connsiteX1" fmla="*/ 591015 w 814039"/>
              <a:gd name="connsiteY1" fmla="*/ 2878714 h 3134598"/>
              <a:gd name="connsiteX2" fmla="*/ 557561 w 814039"/>
              <a:gd name="connsiteY2" fmla="*/ 1406753 h 3134598"/>
              <a:gd name="connsiteX3" fmla="*/ 546410 w 814039"/>
              <a:gd name="connsiteY3" fmla="*/ 224724 h 3134598"/>
              <a:gd name="connsiteX4" fmla="*/ 0 w 814039"/>
              <a:gd name="connsiteY4" fmla="*/ 1700 h 313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4039" h="3134598">
                <a:moveTo>
                  <a:pt x="814039" y="3124041"/>
                </a:moveTo>
                <a:cubicBezTo>
                  <a:pt x="723900" y="3144485"/>
                  <a:pt x="633761" y="3164929"/>
                  <a:pt x="591015" y="2878714"/>
                </a:cubicBezTo>
                <a:cubicBezTo>
                  <a:pt x="548269" y="2592499"/>
                  <a:pt x="564995" y="1849085"/>
                  <a:pt x="557561" y="1406753"/>
                </a:cubicBezTo>
                <a:cubicBezTo>
                  <a:pt x="550127" y="964421"/>
                  <a:pt x="639337" y="458899"/>
                  <a:pt x="546410" y="224724"/>
                </a:cubicBezTo>
                <a:cubicBezTo>
                  <a:pt x="453483" y="-9451"/>
                  <a:pt x="226741" y="-3876"/>
                  <a:pt x="0" y="1700"/>
                </a:cubicBezTo>
              </a:path>
            </a:pathLst>
          </a:custGeom>
          <a:noFill/>
          <a:ln w="34925">
            <a:solidFill>
              <a:schemeClr val="accent4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4B1D352B-79B7-4548-B85C-E187E7BE3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80" y="1594347"/>
            <a:ext cx="2683539" cy="8482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6D9E64-6121-F845-9905-3FC769E08F17}"/>
              </a:ext>
            </a:extLst>
          </p:cNvPr>
          <p:cNvSpPr/>
          <p:nvPr/>
        </p:nvSpPr>
        <p:spPr>
          <a:xfrm>
            <a:off x="175817" y="1634580"/>
            <a:ext cx="3677672" cy="3932843"/>
          </a:xfrm>
          <a:prstGeom prst="rect">
            <a:avLst/>
          </a:prstGeom>
          <a:noFill/>
          <a:ln w="444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EB43D-F90B-3642-B205-A3CDD9E5CA8E}"/>
              </a:ext>
            </a:extLst>
          </p:cNvPr>
          <p:cNvSpPr txBox="1"/>
          <p:nvPr/>
        </p:nvSpPr>
        <p:spPr>
          <a:xfrm>
            <a:off x="243565" y="2411178"/>
            <a:ext cx="36776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linear stress-strain rate relationship!</a:t>
            </a:r>
            <a:endParaRPr lang="en-US" sz="17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F60C1919-2189-7E46-862C-B3BA0D236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76" y="2752670"/>
            <a:ext cx="28321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192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B401FC42-ACAE-BF44-8FC5-6D39608FE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499" y="650678"/>
            <a:ext cx="2683539" cy="8482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CA407C-3BC5-9541-8F18-AC49C7491918}"/>
              </a:ext>
            </a:extLst>
          </p:cNvPr>
          <p:cNvSpPr txBox="1"/>
          <p:nvPr/>
        </p:nvSpPr>
        <p:spPr>
          <a:xfrm>
            <a:off x="2667431" y="1362232"/>
            <a:ext cx="36776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linear stress-strain rate relationship!</a:t>
            </a:r>
            <a:endParaRPr lang="en-US" sz="17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BA1D73-36EC-FF4B-813C-BC0CAC80D951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</a:t>
            </a:r>
          </a:p>
        </p:txBody>
      </p:sp>
    </p:spTree>
    <p:extLst>
      <p:ext uri="{BB962C8B-B14F-4D97-AF65-F5344CB8AC3E}">
        <p14:creationId xmlns:p14="http://schemas.microsoft.com/office/powerpoint/2010/main" val="2907893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B401FC42-ACAE-BF44-8FC5-6D39608FE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499" y="650678"/>
            <a:ext cx="2683539" cy="8482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CA407C-3BC5-9541-8F18-AC49C7491918}"/>
              </a:ext>
            </a:extLst>
          </p:cNvPr>
          <p:cNvSpPr txBox="1"/>
          <p:nvPr/>
        </p:nvSpPr>
        <p:spPr>
          <a:xfrm>
            <a:off x="2667431" y="1362232"/>
            <a:ext cx="36776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linear stress-strain rate relationship!</a:t>
            </a:r>
            <a:endParaRPr lang="en-US" sz="17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150C31-B7AE-AB4F-8607-224E0513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386" y="1815898"/>
            <a:ext cx="1587500" cy="723900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2EC6184C-A176-E840-8524-277D62ABE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546" y="2659712"/>
            <a:ext cx="1558239" cy="7738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07382CE-9AAB-8442-B019-3225AF03F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2651" y="2542382"/>
            <a:ext cx="3656363" cy="831476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D0D8636A-6AF7-1B44-8241-53DD0BEB4990}"/>
              </a:ext>
            </a:extLst>
          </p:cNvPr>
          <p:cNvSpPr/>
          <p:nvPr/>
        </p:nvSpPr>
        <p:spPr>
          <a:xfrm>
            <a:off x="3123961" y="2825977"/>
            <a:ext cx="628152" cy="35349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9E8C23-855A-7748-B50D-951B17E5F173}"/>
              </a:ext>
            </a:extLst>
          </p:cNvPr>
          <p:cNvSpPr/>
          <p:nvPr/>
        </p:nvSpPr>
        <p:spPr>
          <a:xfrm>
            <a:off x="3814953" y="2534696"/>
            <a:ext cx="3677672" cy="89491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9662B-89D4-B441-93BC-17B764A75B81}"/>
              </a:ext>
            </a:extLst>
          </p:cNvPr>
          <p:cNvSpPr txBox="1"/>
          <p:nvPr/>
        </p:nvSpPr>
        <p:spPr>
          <a:xfrm>
            <a:off x="7514927" y="2433003"/>
            <a:ext cx="246812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We have a </a:t>
            </a:r>
          </a:p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flow law!</a:t>
            </a:r>
          </a:p>
          <a:p>
            <a:endParaRPr lang="en-US" sz="5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(Newtonian)</a:t>
            </a: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13B49-5631-B24A-9EAB-FCB8AED7D176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AAD1B9-0E6B-CD4C-BD91-7B500E08543D}"/>
              </a:ext>
            </a:extLst>
          </p:cNvPr>
          <p:cNvSpPr txBox="1"/>
          <p:nvPr/>
        </p:nvSpPr>
        <p:spPr>
          <a:xfrm>
            <a:off x="543974" y="3537554"/>
            <a:ext cx="825433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 viscosity is Newtonian, strongly temperature and pressure dependent.  Also includes a grain size, </a:t>
            </a:r>
            <a:r>
              <a:rPr lang="en-US" sz="21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h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en-US" sz="21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dependence.</a:t>
            </a:r>
          </a:p>
          <a:p>
            <a:endParaRPr lang="en-US" sz="14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2C9EDC-E043-6346-8E00-E4DFB9777AC4}"/>
              </a:ext>
            </a:extLst>
          </p:cNvPr>
          <p:cNvSpPr txBox="1"/>
          <p:nvPr/>
        </p:nvSpPr>
        <p:spPr>
          <a:xfrm>
            <a:off x="543974" y="1947442"/>
            <a:ext cx="8254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Following                       , can rearrange to provide a viscosity and substitute for D:  </a:t>
            </a:r>
            <a:endParaRPr lang="en-US" sz="21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088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B401FC42-ACAE-BF44-8FC5-6D39608FE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499" y="650678"/>
            <a:ext cx="2683539" cy="8482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CA407C-3BC5-9541-8F18-AC49C7491918}"/>
              </a:ext>
            </a:extLst>
          </p:cNvPr>
          <p:cNvSpPr txBox="1"/>
          <p:nvPr/>
        </p:nvSpPr>
        <p:spPr>
          <a:xfrm>
            <a:off x="2667431" y="1362232"/>
            <a:ext cx="36776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linear stress-strain rate relationship!</a:t>
            </a:r>
            <a:endParaRPr lang="en-US" sz="17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150C31-B7AE-AB4F-8607-224E0513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386" y="1815898"/>
            <a:ext cx="1587500" cy="723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07382CE-9AAB-8442-B019-3225AF03F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651" y="2542382"/>
            <a:ext cx="3656363" cy="831476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D0D8636A-6AF7-1B44-8241-53DD0BEB4990}"/>
              </a:ext>
            </a:extLst>
          </p:cNvPr>
          <p:cNvSpPr/>
          <p:nvPr/>
        </p:nvSpPr>
        <p:spPr>
          <a:xfrm>
            <a:off x="3123961" y="2825977"/>
            <a:ext cx="628152" cy="35349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5669D8-9429-B34A-B374-870CC25BA76C}"/>
              </a:ext>
            </a:extLst>
          </p:cNvPr>
          <p:cNvSpPr txBox="1"/>
          <p:nvPr/>
        </p:nvSpPr>
        <p:spPr>
          <a:xfrm>
            <a:off x="543974" y="3537554"/>
            <a:ext cx="8254338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 viscosity is Newtonian, strongly temperature and pressure dependent.  Also includes a grain size, </a:t>
            </a:r>
            <a:r>
              <a:rPr lang="en-US" sz="21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h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en-US" sz="21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dependence.</a:t>
            </a:r>
          </a:p>
          <a:p>
            <a:endParaRPr lang="en-US" sz="14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If diffusion occurs dominantly along grain boundaries (i.e., not in grain interiors), very similar functional form:</a:t>
            </a: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8" name="Picture 27" descr="A picture containing letter&#10;&#10;Description automatically generated">
            <a:extLst>
              <a:ext uri="{FF2B5EF4-FFF2-40B4-BE49-F238E27FC236}">
                <a16:creationId xmlns:a16="http://schemas.microsoft.com/office/drawing/2014/main" id="{99A30D7B-6630-6645-8C1F-99C8E771E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0568" y="5308497"/>
            <a:ext cx="3574738" cy="8393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4A35C9-2A8A-2049-9CA6-7D1978E293F7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C32134-2BEE-A140-B728-01FBB8292BE4}"/>
              </a:ext>
            </a:extLst>
          </p:cNvPr>
          <p:cNvSpPr/>
          <p:nvPr/>
        </p:nvSpPr>
        <p:spPr>
          <a:xfrm>
            <a:off x="3814953" y="2534696"/>
            <a:ext cx="3677672" cy="89491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813302-D284-C44B-BB03-FAF0FDFE4681}"/>
              </a:ext>
            </a:extLst>
          </p:cNvPr>
          <p:cNvSpPr/>
          <p:nvPr/>
        </p:nvSpPr>
        <p:spPr>
          <a:xfrm>
            <a:off x="2358415" y="5318888"/>
            <a:ext cx="3803393" cy="89491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64E7A4-B033-E74F-8C36-BE2C5DF897C0}"/>
              </a:ext>
            </a:extLst>
          </p:cNvPr>
          <p:cNvSpPr txBox="1"/>
          <p:nvPr/>
        </p:nvSpPr>
        <p:spPr>
          <a:xfrm>
            <a:off x="7514927" y="2433003"/>
            <a:ext cx="2468125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We have a </a:t>
            </a:r>
          </a:p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flow law!</a:t>
            </a:r>
          </a:p>
          <a:p>
            <a:endParaRPr lang="en-US" sz="5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(Newtonian)</a:t>
            </a: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A5292-4C85-E04C-B7E2-FE3CDC6E831D}"/>
              </a:ext>
            </a:extLst>
          </p:cNvPr>
          <p:cNvSpPr txBox="1"/>
          <p:nvPr/>
        </p:nvSpPr>
        <p:spPr>
          <a:xfrm>
            <a:off x="6172746" y="5166182"/>
            <a:ext cx="2468125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We have a </a:t>
            </a:r>
          </a:p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flow law!</a:t>
            </a:r>
          </a:p>
          <a:p>
            <a:endParaRPr lang="en-US" sz="5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(Newtonian)</a:t>
            </a: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DD35A3B3-DC08-6340-9FAF-515499CB5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546" y="2659712"/>
            <a:ext cx="1558239" cy="7738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B49C8A0-605F-974A-BAAF-9FB07B5C1ABB}"/>
              </a:ext>
            </a:extLst>
          </p:cNvPr>
          <p:cNvSpPr txBox="1"/>
          <p:nvPr/>
        </p:nvSpPr>
        <p:spPr>
          <a:xfrm>
            <a:off x="543974" y="1947442"/>
            <a:ext cx="8254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Following                       , can rearrange to provide a viscosity and substitute for D:  </a:t>
            </a:r>
            <a:endParaRPr lang="en-US" sz="21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69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creep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092B2B-A85E-A948-9871-45E67C681603}"/>
              </a:ext>
            </a:extLst>
          </p:cNvPr>
          <p:cNvSpPr/>
          <p:nvPr/>
        </p:nvSpPr>
        <p:spPr>
          <a:xfrm>
            <a:off x="535259" y="6192948"/>
            <a:ext cx="7794702" cy="631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C1EFB1-3645-1E47-9764-C98E9B188570}"/>
              </a:ext>
            </a:extLst>
          </p:cNvPr>
          <p:cNvSpPr txBox="1"/>
          <p:nvPr/>
        </p:nvSpPr>
        <p:spPr>
          <a:xfrm>
            <a:off x="323385" y="631599"/>
            <a:ext cx="847492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other main type of high-T, high-P fluid deformation of mantle material </a:t>
            </a:r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(often consider pure olivine as a simplification).</a:t>
            </a:r>
            <a:endParaRPr lang="en-US" sz="2100" i="1" dirty="0">
              <a:solidFill>
                <a:schemeClr val="bg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Deformation occurs via the migration of </a:t>
            </a:r>
            <a:r>
              <a:rPr lang="en-US" sz="21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dislocations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(planes of atoms)</a:t>
            </a:r>
          </a:p>
        </p:txBody>
      </p:sp>
    </p:spTree>
    <p:extLst>
      <p:ext uri="{BB962C8B-B14F-4D97-AF65-F5344CB8AC3E}">
        <p14:creationId xmlns:p14="http://schemas.microsoft.com/office/powerpoint/2010/main" val="1961759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creep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52BD1-AB11-7145-9B43-3C763C90B1BF}"/>
              </a:ext>
            </a:extLst>
          </p:cNvPr>
          <p:cNvSpPr txBox="1"/>
          <p:nvPr/>
        </p:nvSpPr>
        <p:spPr>
          <a:xfrm>
            <a:off x="770775" y="2081726"/>
            <a:ext cx="7794702" cy="41549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Dislocations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= linear imperfections in the crystal lattice structure</a:t>
            </a:r>
          </a:p>
        </p:txBody>
      </p:sp>
      <p:pic>
        <p:nvPicPr>
          <p:cNvPr id="5124" name="Picture 4" descr="11: Line defects: (a) edge dislocation and (b) screw dislocation. |  Download Scientific Diagram">
            <a:extLst>
              <a:ext uri="{FF2B5EF4-FFF2-40B4-BE49-F238E27FC236}">
                <a16:creationId xmlns:a16="http://schemas.microsoft.com/office/drawing/2014/main" id="{AD399558-DFB2-9448-AE26-3F7DC11CC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94" y="3226048"/>
            <a:ext cx="6801058" cy="347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8A1B23-A1F4-E74B-8E5C-D8E96E056479}"/>
              </a:ext>
            </a:extLst>
          </p:cNvPr>
          <p:cNvSpPr txBox="1"/>
          <p:nvPr/>
        </p:nvSpPr>
        <p:spPr>
          <a:xfrm>
            <a:off x="2250688" y="2820404"/>
            <a:ext cx="4397297" cy="415498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Two main types: </a:t>
            </a:r>
            <a:r>
              <a:rPr lang="en-US" sz="21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Screw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and </a:t>
            </a:r>
            <a:r>
              <a:rPr lang="en-US" sz="21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092B2B-A85E-A948-9871-45E67C681603}"/>
              </a:ext>
            </a:extLst>
          </p:cNvPr>
          <p:cNvSpPr/>
          <p:nvPr/>
        </p:nvSpPr>
        <p:spPr>
          <a:xfrm>
            <a:off x="535259" y="6192948"/>
            <a:ext cx="7794702" cy="631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4660D-DF9B-9243-B994-FC936C7E81CC}"/>
              </a:ext>
            </a:extLst>
          </p:cNvPr>
          <p:cNvSpPr txBox="1"/>
          <p:nvPr/>
        </p:nvSpPr>
        <p:spPr>
          <a:xfrm>
            <a:off x="323385" y="631599"/>
            <a:ext cx="847492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other main type of high-T, high-P fluid deformation of mantle material </a:t>
            </a:r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(often consider pure olivine as a simplification).</a:t>
            </a:r>
            <a:endParaRPr lang="en-US" sz="2100" i="1" dirty="0">
              <a:solidFill>
                <a:schemeClr val="bg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Deformation occurs via the migration of </a:t>
            </a:r>
            <a:r>
              <a:rPr lang="en-US" sz="21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dislocations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(planes of atoms)</a:t>
            </a:r>
          </a:p>
        </p:txBody>
      </p:sp>
    </p:spTree>
    <p:extLst>
      <p:ext uri="{BB962C8B-B14F-4D97-AF65-F5344CB8AC3E}">
        <p14:creationId xmlns:p14="http://schemas.microsoft.com/office/powerpoint/2010/main" val="3359078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about fluids?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8AEA10F-CA83-AA42-83D2-4A963175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24" y="913615"/>
            <a:ext cx="8061552" cy="5177916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C35720DE-E781-AD43-9C40-6882B8037887}"/>
              </a:ext>
            </a:extLst>
          </p:cNvPr>
          <p:cNvSpPr/>
          <p:nvPr/>
        </p:nvSpPr>
        <p:spPr>
          <a:xfrm>
            <a:off x="543857" y="801981"/>
            <a:ext cx="4971705" cy="5760892"/>
          </a:xfrm>
          <a:custGeom>
            <a:avLst/>
            <a:gdLst>
              <a:gd name="connsiteX0" fmla="*/ 953347 w 4971705"/>
              <a:gd name="connsiteY0" fmla="*/ 162661 h 5760892"/>
              <a:gd name="connsiteX1" fmla="*/ 501172 w 4971705"/>
              <a:gd name="connsiteY1" fmla="*/ 644982 h 5760892"/>
              <a:gd name="connsiteX2" fmla="*/ 8802 w 4971705"/>
              <a:gd name="connsiteY2" fmla="*/ 3096779 h 5760892"/>
              <a:gd name="connsiteX3" fmla="*/ 943299 w 4971705"/>
              <a:gd name="connsiteY3" fmla="*/ 5538529 h 5760892"/>
              <a:gd name="connsiteX4" fmla="*/ 4490367 w 4971705"/>
              <a:gd name="connsiteY4" fmla="*/ 5568674 h 5760892"/>
              <a:gd name="connsiteX5" fmla="*/ 4892301 w 4971705"/>
              <a:gd name="connsiteY5" fmla="*/ 4835144 h 5760892"/>
              <a:gd name="connsiteX6" fmla="*/ 4058288 w 4971705"/>
              <a:gd name="connsiteY6" fmla="*/ 3810212 h 5760892"/>
              <a:gd name="connsiteX7" fmla="*/ 3827176 w 4971705"/>
              <a:gd name="connsiteY7" fmla="*/ 2011557 h 5760892"/>
              <a:gd name="connsiteX8" fmla="*/ 3375000 w 4971705"/>
              <a:gd name="connsiteY8" fmla="*/ 423918 h 5760892"/>
              <a:gd name="connsiteX9" fmla="*/ 2299827 w 4971705"/>
              <a:gd name="connsiteY9" fmla="*/ 11935 h 5760892"/>
              <a:gd name="connsiteX10" fmla="*/ 953347 w 4971705"/>
              <a:gd name="connsiteY10" fmla="*/ 162661 h 576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71705" h="5760892">
                <a:moveTo>
                  <a:pt x="953347" y="162661"/>
                </a:moveTo>
                <a:cubicBezTo>
                  <a:pt x="653571" y="268169"/>
                  <a:pt x="658596" y="155962"/>
                  <a:pt x="501172" y="644982"/>
                </a:cubicBezTo>
                <a:cubicBezTo>
                  <a:pt x="343748" y="1134002"/>
                  <a:pt x="-64886" y="2281188"/>
                  <a:pt x="8802" y="3096779"/>
                </a:cubicBezTo>
                <a:cubicBezTo>
                  <a:pt x="82490" y="3912370"/>
                  <a:pt x="196372" y="5126547"/>
                  <a:pt x="943299" y="5538529"/>
                </a:cubicBezTo>
                <a:cubicBezTo>
                  <a:pt x="1690226" y="5950511"/>
                  <a:pt x="3832200" y="5685905"/>
                  <a:pt x="4490367" y="5568674"/>
                </a:cubicBezTo>
                <a:cubicBezTo>
                  <a:pt x="5148534" y="5451443"/>
                  <a:pt x="4964314" y="5128221"/>
                  <a:pt x="4892301" y="4835144"/>
                </a:cubicBezTo>
                <a:cubicBezTo>
                  <a:pt x="4820288" y="4542067"/>
                  <a:pt x="4235809" y="4280810"/>
                  <a:pt x="4058288" y="3810212"/>
                </a:cubicBezTo>
                <a:cubicBezTo>
                  <a:pt x="3880767" y="3339614"/>
                  <a:pt x="3941057" y="2575939"/>
                  <a:pt x="3827176" y="2011557"/>
                </a:cubicBezTo>
                <a:cubicBezTo>
                  <a:pt x="3713295" y="1447175"/>
                  <a:pt x="3629558" y="757188"/>
                  <a:pt x="3375000" y="423918"/>
                </a:cubicBezTo>
                <a:cubicBezTo>
                  <a:pt x="3120442" y="90648"/>
                  <a:pt x="2705110" y="57153"/>
                  <a:pt x="2299827" y="11935"/>
                </a:cubicBezTo>
                <a:cubicBezTo>
                  <a:pt x="1894544" y="-33283"/>
                  <a:pt x="1253123" y="57153"/>
                  <a:pt x="953347" y="162661"/>
                </a:cubicBezTo>
                <a:close/>
              </a:path>
            </a:pathLst>
          </a:cu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828DC-C780-9C4D-95B8-BCA3A2B03ACA}"/>
              </a:ext>
            </a:extLst>
          </p:cNvPr>
          <p:cNvSpPr txBox="1"/>
          <p:nvPr/>
        </p:nvSpPr>
        <p:spPr>
          <a:xfrm>
            <a:off x="-3544217" y="324927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Viscous 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51E4C-45B9-F84B-BE0A-CCB7039882DF}"/>
              </a:ext>
            </a:extLst>
          </p:cNvPr>
          <p:cNvSpPr txBox="1"/>
          <p:nvPr/>
        </p:nvSpPr>
        <p:spPr>
          <a:xfrm>
            <a:off x="2595451" y="5341391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[At high temperature, </a:t>
            </a:r>
          </a:p>
          <a:p>
            <a:pPr algn="ctr"/>
            <a:r>
              <a:rPr lang="en-US" sz="2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high pressure]</a:t>
            </a:r>
          </a:p>
        </p:txBody>
      </p:sp>
    </p:spTree>
    <p:extLst>
      <p:ext uri="{BB962C8B-B14F-4D97-AF65-F5344CB8AC3E}">
        <p14:creationId xmlns:p14="http://schemas.microsoft.com/office/powerpoint/2010/main" val="4147934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creep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F79973-E406-DF48-A95E-1807F52FA2A8}"/>
              </a:ext>
            </a:extLst>
          </p:cNvPr>
          <p:cNvSpPr txBox="1"/>
          <p:nvPr/>
        </p:nvSpPr>
        <p:spPr>
          <a:xfrm>
            <a:off x="323385" y="631599"/>
            <a:ext cx="847492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other main type of high-T, high-P fluid deformation of mantle material </a:t>
            </a:r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(often consider pure olivine as a simplification).</a:t>
            </a:r>
            <a:endParaRPr lang="en-US" sz="2100" i="1" dirty="0">
              <a:solidFill>
                <a:schemeClr val="bg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Deformation occurs via the migration of </a:t>
            </a:r>
            <a:r>
              <a:rPr lang="en-US" sz="21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dislocations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(planes of atoms)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092B2B-A85E-A948-9871-45E67C681603}"/>
              </a:ext>
            </a:extLst>
          </p:cNvPr>
          <p:cNvSpPr/>
          <p:nvPr/>
        </p:nvSpPr>
        <p:spPr>
          <a:xfrm>
            <a:off x="535259" y="6192948"/>
            <a:ext cx="7794702" cy="631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6F10C76-ADAD-954C-A433-2DE98FCE4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9" y="2975351"/>
            <a:ext cx="4134934" cy="3362560"/>
          </a:xfrm>
          <a:prstGeom prst="rect">
            <a:avLst/>
          </a:prstGeom>
        </p:spPr>
      </p:pic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1631DCC-5772-6846-BE18-880576477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634" y="3275406"/>
            <a:ext cx="3790584" cy="30402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0B5DC5-CE6E-E54A-9AAC-408918D6A5BA}"/>
              </a:ext>
            </a:extLst>
          </p:cNvPr>
          <p:cNvSpPr txBox="1"/>
          <p:nvPr/>
        </p:nvSpPr>
        <p:spPr>
          <a:xfrm>
            <a:off x="2341756" y="3004835"/>
            <a:ext cx="914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Katayama and </a:t>
            </a:r>
            <a:r>
              <a:rPr lang="en-US" sz="15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Karato</a:t>
            </a:r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2008, PEPI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DA6032-0161-9C47-9E41-9537C6CCD58F}"/>
              </a:ext>
            </a:extLst>
          </p:cNvPr>
          <p:cNvSpPr/>
          <p:nvPr/>
        </p:nvSpPr>
        <p:spPr>
          <a:xfrm>
            <a:off x="3089002" y="6315609"/>
            <a:ext cx="2943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backscattered electron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419CA-5030-C944-B8E4-CBBA853E445D}"/>
              </a:ext>
            </a:extLst>
          </p:cNvPr>
          <p:cNvSpPr txBox="1"/>
          <p:nvPr/>
        </p:nvSpPr>
        <p:spPr>
          <a:xfrm>
            <a:off x="770775" y="2081726"/>
            <a:ext cx="7794702" cy="41549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Dislocations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= linear imperfections in the crystal lattice structure</a:t>
            </a:r>
          </a:p>
        </p:txBody>
      </p:sp>
    </p:spTree>
    <p:extLst>
      <p:ext uri="{BB962C8B-B14F-4D97-AF65-F5344CB8AC3E}">
        <p14:creationId xmlns:p14="http://schemas.microsoft.com/office/powerpoint/2010/main" val="2903699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creep</a:t>
            </a:r>
          </a:p>
        </p:txBody>
      </p:sp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A1176BE5-9CBC-F44E-96A9-2E7AC5181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151" y="723488"/>
            <a:ext cx="3558206" cy="38787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78184453-C552-BD40-82DC-00AAA20C5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60" y="723488"/>
            <a:ext cx="3451148" cy="30599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663129-6C1B-7B4B-B4CE-F6ACDE2E72A8}"/>
              </a:ext>
            </a:extLst>
          </p:cNvPr>
          <p:cNvSpPr txBox="1"/>
          <p:nvPr/>
        </p:nvSpPr>
        <p:spPr>
          <a:xfrm>
            <a:off x="4794541" y="4669159"/>
            <a:ext cx="3423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Side view of an </a:t>
            </a:r>
            <a:r>
              <a:rPr lang="en-US" sz="16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edge dislocation </a:t>
            </a: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a cubic lattice. The edge dislocation (solid circle) in perpendicular to the plane of figure.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7B636-8A45-4A4F-AB2C-112E903CF520}"/>
              </a:ext>
            </a:extLst>
          </p:cNvPr>
          <p:cNvSpPr txBox="1"/>
          <p:nvPr/>
        </p:nvSpPr>
        <p:spPr>
          <a:xfrm>
            <a:off x="539714" y="3861521"/>
            <a:ext cx="3423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Side view of a </a:t>
            </a:r>
            <a:r>
              <a:rPr lang="en-US" sz="16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screw dislocation</a:t>
            </a: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Note that the deformed atoms (solid circles) are out of the plane</a:t>
            </a:r>
          </a:p>
        </p:txBody>
      </p:sp>
    </p:spTree>
    <p:extLst>
      <p:ext uri="{BB962C8B-B14F-4D97-AF65-F5344CB8AC3E}">
        <p14:creationId xmlns:p14="http://schemas.microsoft.com/office/powerpoint/2010/main" val="1079102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creep</a:t>
            </a:r>
          </a:p>
        </p:txBody>
      </p:sp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A1176BE5-9CBC-F44E-96A9-2E7AC5181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151" y="723488"/>
            <a:ext cx="3558206" cy="38787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78184453-C552-BD40-82DC-00AAA20C5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60" y="723488"/>
            <a:ext cx="3451148" cy="30599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663129-6C1B-7B4B-B4CE-F6ACDE2E72A8}"/>
              </a:ext>
            </a:extLst>
          </p:cNvPr>
          <p:cNvSpPr txBox="1"/>
          <p:nvPr/>
        </p:nvSpPr>
        <p:spPr>
          <a:xfrm>
            <a:off x="4794541" y="4669159"/>
            <a:ext cx="3423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Side view of an </a:t>
            </a:r>
            <a:r>
              <a:rPr lang="en-US" sz="16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edge dislocation </a:t>
            </a: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a cubic lattice. The edge dislocation (solid circle) in perpendicular to the plane of figure.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7B636-8A45-4A4F-AB2C-112E903CF520}"/>
              </a:ext>
            </a:extLst>
          </p:cNvPr>
          <p:cNvSpPr txBox="1"/>
          <p:nvPr/>
        </p:nvSpPr>
        <p:spPr>
          <a:xfrm>
            <a:off x="539714" y="3861521"/>
            <a:ext cx="3423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Side view of a </a:t>
            </a:r>
            <a:r>
              <a:rPr lang="en-US" sz="16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screw dislocation</a:t>
            </a: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Note that the deformed atoms (solid circles) are out of the plane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9353B-A67A-4143-894B-DAA4132E38FF}"/>
              </a:ext>
            </a:extLst>
          </p:cNvPr>
          <p:cNvSpPr txBox="1"/>
          <p:nvPr/>
        </p:nvSpPr>
        <p:spPr>
          <a:xfrm>
            <a:off x="539714" y="4814129"/>
            <a:ext cx="3283139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b* = Burger’s vector</a:t>
            </a:r>
          </a:p>
          <a:p>
            <a:endParaRPr lang="en-US" sz="5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1600" i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The amount of atom motion (slip) that occurs as the dislocation moves through the lattice, determined using a Burger‘s circuit.</a:t>
            </a:r>
            <a:endParaRPr lang="en-US" sz="16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885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creep occurs as dislocations migrate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4EDBD-0F57-A14C-97B0-4DA26726D2AB}"/>
              </a:ext>
            </a:extLst>
          </p:cNvPr>
          <p:cNvSpPr txBox="1"/>
          <p:nvPr/>
        </p:nvSpPr>
        <p:spPr>
          <a:xfrm>
            <a:off x="323385" y="631599"/>
            <a:ext cx="847492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Two main ways:</a:t>
            </a: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1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climb:</a:t>
            </a:r>
          </a:p>
          <a:p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Lengthening or shortening of the dislocation (i.e., the extra plane of atoms)</a:t>
            </a: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E0B4E61-473B-3C46-8F97-CF77BC24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73" y="2092346"/>
            <a:ext cx="3151909" cy="194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56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creep occurs as dislocations migrate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4EDBD-0F57-A14C-97B0-4DA26726D2AB}"/>
              </a:ext>
            </a:extLst>
          </p:cNvPr>
          <p:cNvSpPr txBox="1"/>
          <p:nvPr/>
        </p:nvSpPr>
        <p:spPr>
          <a:xfrm>
            <a:off x="323385" y="631599"/>
            <a:ext cx="847492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Two main ways:</a:t>
            </a: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1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climb:</a:t>
            </a:r>
          </a:p>
          <a:p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Lengthening or shortening of the dislocation (i.e., the extra plane of atoms)</a:t>
            </a: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1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slip: </a:t>
            </a:r>
          </a:p>
          <a:p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Transfer of an edge location to adjacent plane of atoms due to shear stress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E0B4E61-473B-3C46-8F97-CF77BC24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73" y="2092346"/>
            <a:ext cx="3151909" cy="1947809"/>
          </a:xfrm>
          <a:prstGeom prst="rect">
            <a:avLst/>
          </a:prstGeom>
        </p:spPr>
      </p:pic>
      <p:pic>
        <p:nvPicPr>
          <p:cNvPr id="7" name="Picture 6" descr="A picture containing text, kitchenware&#10;&#10;Description automatically generated">
            <a:extLst>
              <a:ext uri="{FF2B5EF4-FFF2-40B4-BE49-F238E27FC236}">
                <a16:creationId xmlns:a16="http://schemas.microsoft.com/office/drawing/2014/main" id="{D2E35189-8475-934D-8969-11985426B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941" y="4941128"/>
            <a:ext cx="4161559" cy="158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53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creep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B6872851-5EFC-7941-970F-A0540C401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246" y="2572533"/>
            <a:ext cx="2470727" cy="738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ADDD2-CB46-4242-A3FB-9291083B797B}"/>
              </a:ext>
            </a:extLst>
          </p:cNvPr>
          <p:cNvSpPr txBox="1"/>
          <p:nvPr/>
        </p:nvSpPr>
        <p:spPr>
          <a:xfrm>
            <a:off x="323385" y="631599"/>
            <a:ext cx="8474927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 with a flow law: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Again, thermally activated (exponentially dependent on pressure and inverse of temperature)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Assuming dislocations act as sources and sinks of vacancies (i.e., just as in diffusion creep), we again have: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100" i="1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	</a:t>
            </a:r>
            <a:r>
              <a:rPr lang="en-US" sz="1500" i="1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Where grain size, h, has been replaced by the average distance between dislocations, </a:t>
            </a:r>
            <a:r>
              <a:rPr lang="en-US" sz="1500" i="1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</a:t>
            </a:r>
            <a:r>
              <a:rPr lang="en-US" sz="1500" i="1" baseline="-250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</a:t>
            </a:r>
            <a:endParaRPr lang="en-US" sz="1500" i="1" dirty="0">
              <a:solidFill>
                <a:schemeClr val="bg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614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FEAEABF-6E8C-AB48-8ADA-610018151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396952"/>
            <a:ext cx="1219200" cy="69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creep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B6872851-5EFC-7941-970F-A0540C401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246" y="2572533"/>
            <a:ext cx="2470727" cy="738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ADDD2-CB46-4242-A3FB-9291083B797B}"/>
              </a:ext>
            </a:extLst>
          </p:cNvPr>
          <p:cNvSpPr txBox="1"/>
          <p:nvPr/>
        </p:nvSpPr>
        <p:spPr>
          <a:xfrm>
            <a:off x="323385" y="631599"/>
            <a:ext cx="8474927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 with a flow law: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Again, thermally activated (exponentially dependent on pressure and inverse of temperature)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Assuming dislocations act as sources and sinks of vacancies (i.e., just as in diffusion creep), we again have: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100" i="1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	</a:t>
            </a:r>
            <a:r>
              <a:rPr lang="en-US" sz="1500" i="1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Where grain size, h, has been replaced by the average distance between dislocations, </a:t>
            </a:r>
            <a:r>
              <a:rPr lang="en-US" sz="1500" i="1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</a:t>
            </a:r>
            <a:r>
              <a:rPr lang="en-US" sz="1500" i="1" baseline="-250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</a:t>
            </a:r>
            <a:endParaRPr lang="en-US" sz="1500" i="1" dirty="0">
              <a:solidFill>
                <a:schemeClr val="bg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However, we now introduce another stress dependence as dislocation density depends on stress field: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B0266-7CEC-4A41-8E9B-529D57B31EB6}"/>
              </a:ext>
            </a:extLst>
          </p:cNvPr>
          <p:cNvSpPr/>
          <p:nvPr/>
        </p:nvSpPr>
        <p:spPr>
          <a:xfrm>
            <a:off x="6693814" y="4227353"/>
            <a:ext cx="1815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 = shear mod.</a:t>
            </a:r>
          </a:p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b* = Burgers </a:t>
            </a:r>
            <a:r>
              <a:rPr lang="en-US" sz="15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vect</a:t>
            </a:r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15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331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FEAEABF-6E8C-AB48-8ADA-610018151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396952"/>
            <a:ext cx="1219200" cy="69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creep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B6872851-5EFC-7941-970F-A0540C401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246" y="2572533"/>
            <a:ext cx="2470727" cy="738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ADDD2-CB46-4242-A3FB-9291083B797B}"/>
              </a:ext>
            </a:extLst>
          </p:cNvPr>
          <p:cNvSpPr txBox="1"/>
          <p:nvPr/>
        </p:nvSpPr>
        <p:spPr>
          <a:xfrm>
            <a:off x="323385" y="631599"/>
            <a:ext cx="8474927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 with a flow law: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Again, thermally activated (exponentially dependent on pressure and inverse of temperature)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Assuming dislocations act as sources and sinks of vacancies (i.e., just as in diffusion creep), we again have: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100" i="1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	</a:t>
            </a:r>
            <a:r>
              <a:rPr lang="en-US" sz="1500" i="1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Where grain size, h, has been replaced by the average distance between dislocations, </a:t>
            </a:r>
            <a:r>
              <a:rPr lang="en-US" sz="1500" i="1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</a:t>
            </a:r>
            <a:r>
              <a:rPr lang="en-US" sz="1500" i="1" baseline="-250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</a:t>
            </a:r>
            <a:endParaRPr lang="en-US" sz="1500" i="1" dirty="0">
              <a:solidFill>
                <a:schemeClr val="bg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However, we now introduce another stress dependence as dislocation density depends on stress field: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Which produces the following viscosity expression (flow law):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E1E5C6F7-F6E1-1D41-9DC5-F0834271F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24" y="5699933"/>
            <a:ext cx="3289300" cy="749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3E4B73-7618-C64C-88AB-6E60456C8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700" y="5678838"/>
            <a:ext cx="4013200" cy="7239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50FDE5BF-5F80-CF4B-A482-848FCB2EE039}"/>
              </a:ext>
            </a:extLst>
          </p:cNvPr>
          <p:cNvSpPr/>
          <p:nvPr/>
        </p:nvSpPr>
        <p:spPr>
          <a:xfrm>
            <a:off x="3694972" y="5836698"/>
            <a:ext cx="495300" cy="51954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D50929-A31A-F14D-A95F-57ACD6C29763}"/>
              </a:ext>
            </a:extLst>
          </p:cNvPr>
          <p:cNvSpPr/>
          <p:nvPr/>
        </p:nvSpPr>
        <p:spPr>
          <a:xfrm>
            <a:off x="4371927" y="5616492"/>
            <a:ext cx="4221355" cy="846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7DBA02-3311-FF44-B84F-62C20BA9E98E}"/>
              </a:ext>
            </a:extLst>
          </p:cNvPr>
          <p:cNvSpPr txBox="1"/>
          <p:nvPr/>
        </p:nvSpPr>
        <p:spPr>
          <a:xfrm>
            <a:off x="3783108" y="6468449"/>
            <a:ext cx="5621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We have a flow law!    (Non-Newtonian with n = 3)</a:t>
            </a: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1A57A-0C61-7141-89C6-F25C13B2A484}"/>
              </a:ext>
            </a:extLst>
          </p:cNvPr>
          <p:cNvSpPr/>
          <p:nvPr/>
        </p:nvSpPr>
        <p:spPr>
          <a:xfrm>
            <a:off x="6693814" y="4227353"/>
            <a:ext cx="1815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 = shear mod.</a:t>
            </a:r>
          </a:p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b* = Burgers </a:t>
            </a:r>
            <a:r>
              <a:rPr lang="en-US" sz="15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vect</a:t>
            </a:r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15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FEAEABF-6E8C-AB48-8ADA-610018151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396952"/>
            <a:ext cx="1219200" cy="69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creep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B6872851-5EFC-7941-970F-A0540C401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246" y="2572533"/>
            <a:ext cx="2470727" cy="738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ADDD2-CB46-4242-A3FB-9291083B797B}"/>
              </a:ext>
            </a:extLst>
          </p:cNvPr>
          <p:cNvSpPr txBox="1"/>
          <p:nvPr/>
        </p:nvSpPr>
        <p:spPr>
          <a:xfrm>
            <a:off x="323385" y="631599"/>
            <a:ext cx="8474927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 with a flow law: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Again, thermally activated (exponentially dependent on pressure and inverse of temperature)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Assuming dislocations act as sources and sinks of vacancies (i.e., just as in diffusion creep), we again have: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100" i="1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	</a:t>
            </a:r>
            <a:r>
              <a:rPr lang="en-US" sz="1500" i="1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Where grain size, h, has been replaced by the average distance between dislocations, </a:t>
            </a:r>
            <a:r>
              <a:rPr lang="en-US" sz="1500" i="1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</a:t>
            </a:r>
            <a:r>
              <a:rPr lang="en-US" sz="1500" i="1" baseline="-250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</a:t>
            </a:r>
            <a:endParaRPr lang="en-US" sz="1500" i="1" dirty="0">
              <a:solidFill>
                <a:schemeClr val="bg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However, we now introduce another stress dependence as dislocation density depends on stress field: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Which produces the following viscosity expression (flow law):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E1E5C6F7-F6E1-1D41-9DC5-F0834271F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24" y="5699933"/>
            <a:ext cx="3289300" cy="749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3E4B73-7618-C64C-88AB-6E60456C8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700" y="5678838"/>
            <a:ext cx="4013200" cy="723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8D50929-A31A-F14D-A95F-57ACD6C29763}"/>
              </a:ext>
            </a:extLst>
          </p:cNvPr>
          <p:cNvSpPr/>
          <p:nvPr/>
        </p:nvSpPr>
        <p:spPr>
          <a:xfrm>
            <a:off x="4371927" y="5616492"/>
            <a:ext cx="4221355" cy="846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7DBA02-3311-FF44-B84F-62C20BA9E98E}"/>
              </a:ext>
            </a:extLst>
          </p:cNvPr>
          <p:cNvSpPr txBox="1"/>
          <p:nvPr/>
        </p:nvSpPr>
        <p:spPr>
          <a:xfrm>
            <a:off x="3783108" y="6468449"/>
            <a:ext cx="5621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We have a flow law!    (Non-Newtonian with n = 3)</a:t>
            </a: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CB30DD-B5BE-4145-9E79-28D6CEDC5228}"/>
              </a:ext>
            </a:extLst>
          </p:cNvPr>
          <p:cNvSpPr txBox="1"/>
          <p:nvPr/>
        </p:nvSpPr>
        <p:spPr>
          <a:xfrm>
            <a:off x="500636" y="6463145"/>
            <a:ext cx="5621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No grain size dependence!</a:t>
            </a:r>
          </a:p>
          <a:p>
            <a:endParaRPr lang="en-US" b="1" u="sng" dirty="0">
              <a:solidFill>
                <a:srgbClr val="00B05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b="1" u="sng" dirty="0">
              <a:solidFill>
                <a:srgbClr val="00B05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b="1" u="sng" dirty="0">
              <a:solidFill>
                <a:srgbClr val="00B05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E16BE4-FAE6-D542-A76D-5BC0EA43036A}"/>
              </a:ext>
            </a:extLst>
          </p:cNvPr>
          <p:cNvSpPr/>
          <p:nvPr/>
        </p:nvSpPr>
        <p:spPr>
          <a:xfrm>
            <a:off x="6693814" y="4227353"/>
            <a:ext cx="1815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 = shear mod.</a:t>
            </a:r>
          </a:p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b* = Burgers </a:t>
            </a:r>
            <a:r>
              <a:rPr lang="en-US" sz="15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vect</a:t>
            </a:r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15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275DA66-9F15-284F-96E2-950120A2D674}"/>
              </a:ext>
            </a:extLst>
          </p:cNvPr>
          <p:cNvSpPr/>
          <p:nvPr/>
        </p:nvSpPr>
        <p:spPr>
          <a:xfrm>
            <a:off x="3694972" y="5836698"/>
            <a:ext cx="495300" cy="51954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08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creep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4E12AF5-12B9-4F4A-BEBD-2C3F3F20D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66273"/>
            <a:ext cx="3931107" cy="51254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CD10A2-9A5E-344C-9C49-399B4EC3C088}"/>
              </a:ext>
            </a:extLst>
          </p:cNvPr>
          <p:cNvSpPr txBox="1"/>
          <p:nvPr/>
        </p:nvSpPr>
        <p:spPr>
          <a:xfrm>
            <a:off x="5087890" y="6038474"/>
            <a:ext cx="31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creep: Chapter 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6EC126-3A92-7E4F-9FDF-7C4948BE6A96}"/>
              </a:ext>
            </a:extLst>
          </p:cNvPr>
          <p:cNvSpPr txBox="1"/>
          <p:nvPr/>
        </p:nvSpPr>
        <p:spPr>
          <a:xfrm>
            <a:off x="323385" y="1738504"/>
            <a:ext cx="42486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Many other theoretical models</a:t>
            </a:r>
          </a:p>
          <a:p>
            <a:r>
              <a:rPr lang="en-US" sz="21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dislocation creep, e.g.:</a:t>
            </a: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Subgrain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boundary recovery model: </a:t>
            </a:r>
            <a:r>
              <a:rPr lang="en-US" sz="19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n = 3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Weertman model: </a:t>
            </a:r>
            <a:r>
              <a:rPr lang="en-US" sz="19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n =3 or 3.5 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(depending on assumptions)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Nabarro model: </a:t>
            </a:r>
            <a:r>
              <a:rPr lang="en-US" sz="19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n =3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41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 in the mantle</a:t>
            </a:r>
          </a:p>
        </p:txBody>
      </p:sp>
      <p:pic>
        <p:nvPicPr>
          <p:cNvPr id="3" name="Picture 2" descr="A picture containing text, compact disk, drum&#10;&#10;Description automatically generated">
            <a:extLst>
              <a:ext uri="{FF2B5EF4-FFF2-40B4-BE49-F238E27FC236}">
                <a16:creationId xmlns:a16="http://schemas.microsoft.com/office/drawing/2014/main" id="{C8BD2D3B-B127-A44A-96EE-FC709AE9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91" y="1117225"/>
            <a:ext cx="6553898" cy="46235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42" name="Picture 2" descr="Lava Lamp Original Brand 20 oz - Yellow Wax with Purple Liquid - -  Amazon.com">
            <a:extLst>
              <a:ext uri="{FF2B5EF4-FFF2-40B4-BE49-F238E27FC236}">
                <a16:creationId xmlns:a16="http://schemas.microsoft.com/office/drawing/2014/main" id="{F68EEAAA-6535-994F-9EE5-3FF773489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770" y="1117225"/>
            <a:ext cx="1207705" cy="44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231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creep: Figuring out the parameters…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023622-25F6-F54E-B986-36A63172B609}"/>
              </a:ext>
            </a:extLst>
          </p:cNvPr>
          <p:cNvSpPr txBox="1"/>
          <p:nvPr/>
        </p:nvSpPr>
        <p:spPr>
          <a:xfrm>
            <a:off x="-154964" y="644465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Hirth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and </a:t>
            </a:r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Kohlstedt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2003: </a:t>
            </a:r>
            <a:r>
              <a:rPr lang="en-US" sz="1000" dirty="0">
                <a:latin typeface="Segoe UI Symbol" panose="020B0502040204020203" pitchFamily="34" charset="0"/>
                <a:ea typeface="Segoe UI Symbol" panose="020B0502040204020203" pitchFamily="34" charset="0"/>
                <a:hlinkClick r:id="rId3"/>
              </a:rPr>
              <a:t>http://www.soest.hawaii.edu/GG/FACULTY/smithkonter/GG631/other/HirthKohlstedt_2000.pdf</a:t>
            </a: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246D183-B507-034E-9E96-AAB62B69D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93" y="1087655"/>
            <a:ext cx="4166843" cy="3361100"/>
          </a:xfrm>
          <a:prstGeom prst="rect">
            <a:avLst/>
          </a:prstGeom>
        </p:spPr>
      </p:pic>
      <p:pic>
        <p:nvPicPr>
          <p:cNvPr id="3" name="Picture 2" descr="Diagram, scatter chart&#10;&#10;Description automatically generated">
            <a:extLst>
              <a:ext uri="{FF2B5EF4-FFF2-40B4-BE49-F238E27FC236}">
                <a16:creationId xmlns:a16="http://schemas.microsoft.com/office/drawing/2014/main" id="{F5E8DE73-FB27-2847-94BB-681BAE289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036" y="1208310"/>
            <a:ext cx="4166843" cy="3220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9CB250-9D0F-2A43-838C-C7E079E10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9525" y="4526280"/>
            <a:ext cx="4044950" cy="1485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DE92D1-B6BC-D04E-9696-406414AC99C8}"/>
              </a:ext>
            </a:extLst>
          </p:cNvPr>
          <p:cNvSpPr txBox="1"/>
          <p:nvPr/>
        </p:nvSpPr>
        <p:spPr>
          <a:xfrm>
            <a:off x="18416" y="828641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Experiments:</a:t>
            </a:r>
          </a:p>
        </p:txBody>
      </p:sp>
    </p:spTree>
    <p:extLst>
      <p:ext uri="{BB962C8B-B14F-4D97-AF65-F5344CB8AC3E}">
        <p14:creationId xmlns:p14="http://schemas.microsoft.com/office/powerpoint/2010/main" val="2411938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diffusion creep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023622-25F6-F54E-B986-36A63172B609}"/>
              </a:ext>
            </a:extLst>
          </p:cNvPr>
          <p:cNvSpPr txBox="1"/>
          <p:nvPr/>
        </p:nvSpPr>
        <p:spPr>
          <a:xfrm>
            <a:off x="-154964" y="644465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Hirth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and </a:t>
            </a:r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Kohlstedt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2003: </a:t>
            </a:r>
            <a:r>
              <a:rPr lang="en-US" sz="1000" dirty="0">
                <a:latin typeface="Segoe UI Symbol" panose="020B0502040204020203" pitchFamily="34" charset="0"/>
                <a:ea typeface="Segoe UI Symbol" panose="020B0502040204020203" pitchFamily="34" charset="0"/>
                <a:hlinkClick r:id="rId3"/>
              </a:rPr>
              <a:t>http://www.soest.hawaii.edu/GG/FACULTY/smithkonter/GG631/other/HirthKohlstedt_2000.pdf</a:t>
            </a: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FC7D74-5DA6-5E41-95F2-469B84418B71}"/>
              </a:ext>
            </a:extLst>
          </p:cNvPr>
          <p:cNvSpPr txBox="1"/>
          <p:nvPr/>
        </p:nvSpPr>
        <p:spPr>
          <a:xfrm>
            <a:off x="168421" y="878663"/>
            <a:ext cx="871569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Result: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 generic flow law to describe olivine diffusion and dislocation creep:</a:t>
            </a: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617870-7BA1-4746-9201-E26CADDE9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238" y="1642052"/>
            <a:ext cx="6123589" cy="84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27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B255544-CBE1-1347-8FDF-58F81544A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98" y="2858642"/>
            <a:ext cx="8397073" cy="21456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023622-25F6-F54E-B986-36A63172B609}"/>
              </a:ext>
            </a:extLst>
          </p:cNvPr>
          <p:cNvSpPr txBox="1"/>
          <p:nvPr/>
        </p:nvSpPr>
        <p:spPr>
          <a:xfrm>
            <a:off x="-154964" y="644465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Hirth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and </a:t>
            </a:r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Kohlstedt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2003: </a:t>
            </a:r>
            <a:r>
              <a:rPr lang="en-US" sz="1000" dirty="0">
                <a:latin typeface="Segoe UI Symbol" panose="020B0502040204020203" pitchFamily="34" charset="0"/>
                <a:ea typeface="Segoe UI Symbol" panose="020B0502040204020203" pitchFamily="34" charset="0"/>
                <a:hlinkClick r:id="rId4"/>
              </a:rPr>
              <a:t>http://www.soest.hawaii.edu/GG/FACULTY/smithkonter/GG631/other/HirthKohlstedt_2000.pdf</a:t>
            </a: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FC7D74-5DA6-5E41-95F2-469B84418B71}"/>
              </a:ext>
            </a:extLst>
          </p:cNvPr>
          <p:cNvSpPr txBox="1"/>
          <p:nvPr/>
        </p:nvSpPr>
        <p:spPr>
          <a:xfrm>
            <a:off x="168421" y="878663"/>
            <a:ext cx="871569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Result: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 generic flow law to describe olivine diffusion and dislocation creep:</a:t>
            </a: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8BCBB5-D937-7B47-B206-FEAD27310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238" y="1642052"/>
            <a:ext cx="6123589" cy="843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D8DCD7-6584-104D-81D6-F0B1BD5E277C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diffusion creep</a:t>
            </a:r>
          </a:p>
        </p:txBody>
      </p:sp>
    </p:spTree>
    <p:extLst>
      <p:ext uri="{BB962C8B-B14F-4D97-AF65-F5344CB8AC3E}">
        <p14:creationId xmlns:p14="http://schemas.microsoft.com/office/powerpoint/2010/main" val="2048934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B255544-CBE1-1347-8FDF-58F81544A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98" y="2858642"/>
            <a:ext cx="8397073" cy="21456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023622-25F6-F54E-B986-36A63172B609}"/>
              </a:ext>
            </a:extLst>
          </p:cNvPr>
          <p:cNvSpPr txBox="1"/>
          <p:nvPr/>
        </p:nvSpPr>
        <p:spPr>
          <a:xfrm>
            <a:off x="-154964" y="644465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Hirth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and </a:t>
            </a:r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Kohlstedt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2003: </a:t>
            </a:r>
            <a:r>
              <a:rPr lang="en-US" sz="1000" dirty="0">
                <a:latin typeface="Segoe UI Symbol" panose="020B0502040204020203" pitchFamily="34" charset="0"/>
                <a:ea typeface="Segoe UI Symbol" panose="020B0502040204020203" pitchFamily="34" charset="0"/>
                <a:hlinkClick r:id="rId4"/>
              </a:rPr>
              <a:t>http://www.soest.hawaii.edu/GG/FACULTY/smithkonter/GG631/other/HirthKohlstedt_2000.pdf</a:t>
            </a: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FC7D74-5DA6-5E41-95F2-469B84418B71}"/>
              </a:ext>
            </a:extLst>
          </p:cNvPr>
          <p:cNvSpPr txBox="1"/>
          <p:nvPr/>
        </p:nvSpPr>
        <p:spPr>
          <a:xfrm>
            <a:off x="168421" y="878663"/>
            <a:ext cx="871569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Result: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 generic flow law to describe olivine diffusion and dislocation creep:</a:t>
            </a: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7087B37E-EFE2-FD4F-A533-99CDC2ABF8CA}"/>
              </a:ext>
            </a:extLst>
          </p:cNvPr>
          <p:cNvSpPr/>
          <p:nvPr/>
        </p:nvSpPr>
        <p:spPr>
          <a:xfrm>
            <a:off x="4711542" y="3997552"/>
            <a:ext cx="315780" cy="644322"/>
          </a:xfrm>
          <a:custGeom>
            <a:avLst/>
            <a:gdLst>
              <a:gd name="connsiteX0" fmla="*/ 14462 w 315780"/>
              <a:gd name="connsiteY0" fmla="*/ 102809 h 644322"/>
              <a:gd name="connsiteX1" fmla="*/ 14462 w 315780"/>
              <a:gd name="connsiteY1" fmla="*/ 449319 h 644322"/>
              <a:gd name="connsiteX2" fmla="*/ 139591 w 315780"/>
              <a:gd name="connsiteY2" fmla="*/ 622574 h 644322"/>
              <a:gd name="connsiteX3" fmla="*/ 293595 w 315780"/>
              <a:gd name="connsiteY3" fmla="*/ 593698 h 644322"/>
              <a:gd name="connsiteX4" fmla="*/ 312845 w 315780"/>
              <a:gd name="connsiteY4" fmla="*/ 189437 h 644322"/>
              <a:gd name="connsiteX5" fmla="*/ 274344 w 315780"/>
              <a:gd name="connsiteY5" fmla="*/ 16182 h 644322"/>
              <a:gd name="connsiteX6" fmla="*/ 120340 w 315780"/>
              <a:gd name="connsiteY6" fmla="*/ 16182 h 644322"/>
              <a:gd name="connsiteX7" fmla="*/ 14462 w 315780"/>
              <a:gd name="connsiteY7" fmla="*/ 102809 h 64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780" h="644322">
                <a:moveTo>
                  <a:pt x="14462" y="102809"/>
                </a:moveTo>
                <a:cubicBezTo>
                  <a:pt x="-3184" y="174998"/>
                  <a:pt x="-6393" y="362692"/>
                  <a:pt x="14462" y="449319"/>
                </a:cubicBezTo>
                <a:cubicBezTo>
                  <a:pt x="35317" y="535947"/>
                  <a:pt x="93069" y="598511"/>
                  <a:pt x="139591" y="622574"/>
                </a:cubicBezTo>
                <a:cubicBezTo>
                  <a:pt x="186113" y="646637"/>
                  <a:pt x="264719" y="665888"/>
                  <a:pt x="293595" y="593698"/>
                </a:cubicBezTo>
                <a:cubicBezTo>
                  <a:pt x="322471" y="521509"/>
                  <a:pt x="316053" y="285690"/>
                  <a:pt x="312845" y="189437"/>
                </a:cubicBezTo>
                <a:cubicBezTo>
                  <a:pt x="309637" y="93184"/>
                  <a:pt x="306428" y="45058"/>
                  <a:pt x="274344" y="16182"/>
                </a:cubicBezTo>
                <a:cubicBezTo>
                  <a:pt x="242260" y="-12694"/>
                  <a:pt x="163654" y="3348"/>
                  <a:pt x="120340" y="16182"/>
                </a:cubicBezTo>
                <a:cubicBezTo>
                  <a:pt x="77026" y="29016"/>
                  <a:pt x="32108" y="30620"/>
                  <a:pt x="14462" y="102809"/>
                </a:cubicBezTo>
                <a:close/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8A1AFBC-36F9-8540-B4A2-434EE213735E}"/>
              </a:ext>
            </a:extLst>
          </p:cNvPr>
          <p:cNvSpPr/>
          <p:nvPr/>
        </p:nvSpPr>
        <p:spPr>
          <a:xfrm>
            <a:off x="3693014" y="3443798"/>
            <a:ext cx="733645" cy="1579738"/>
          </a:xfrm>
          <a:custGeom>
            <a:avLst/>
            <a:gdLst>
              <a:gd name="connsiteX0" fmla="*/ 14462 w 315780"/>
              <a:gd name="connsiteY0" fmla="*/ 102809 h 644322"/>
              <a:gd name="connsiteX1" fmla="*/ 14462 w 315780"/>
              <a:gd name="connsiteY1" fmla="*/ 449319 h 644322"/>
              <a:gd name="connsiteX2" fmla="*/ 139591 w 315780"/>
              <a:gd name="connsiteY2" fmla="*/ 622574 h 644322"/>
              <a:gd name="connsiteX3" fmla="*/ 293595 w 315780"/>
              <a:gd name="connsiteY3" fmla="*/ 593698 h 644322"/>
              <a:gd name="connsiteX4" fmla="*/ 312845 w 315780"/>
              <a:gd name="connsiteY4" fmla="*/ 189437 h 644322"/>
              <a:gd name="connsiteX5" fmla="*/ 274344 w 315780"/>
              <a:gd name="connsiteY5" fmla="*/ 16182 h 644322"/>
              <a:gd name="connsiteX6" fmla="*/ 120340 w 315780"/>
              <a:gd name="connsiteY6" fmla="*/ 16182 h 644322"/>
              <a:gd name="connsiteX7" fmla="*/ 14462 w 315780"/>
              <a:gd name="connsiteY7" fmla="*/ 102809 h 64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780" h="644322">
                <a:moveTo>
                  <a:pt x="14462" y="102809"/>
                </a:moveTo>
                <a:cubicBezTo>
                  <a:pt x="-3184" y="174998"/>
                  <a:pt x="-6393" y="362692"/>
                  <a:pt x="14462" y="449319"/>
                </a:cubicBezTo>
                <a:cubicBezTo>
                  <a:pt x="35317" y="535947"/>
                  <a:pt x="93069" y="598511"/>
                  <a:pt x="139591" y="622574"/>
                </a:cubicBezTo>
                <a:cubicBezTo>
                  <a:pt x="186113" y="646637"/>
                  <a:pt x="264719" y="665888"/>
                  <a:pt x="293595" y="593698"/>
                </a:cubicBezTo>
                <a:cubicBezTo>
                  <a:pt x="322471" y="521509"/>
                  <a:pt x="316053" y="285690"/>
                  <a:pt x="312845" y="189437"/>
                </a:cubicBezTo>
                <a:cubicBezTo>
                  <a:pt x="309637" y="93184"/>
                  <a:pt x="306428" y="45058"/>
                  <a:pt x="274344" y="16182"/>
                </a:cubicBezTo>
                <a:cubicBezTo>
                  <a:pt x="242260" y="-12694"/>
                  <a:pt x="163654" y="3348"/>
                  <a:pt x="120340" y="16182"/>
                </a:cubicBezTo>
                <a:cubicBezTo>
                  <a:pt x="77026" y="29016"/>
                  <a:pt x="32108" y="30620"/>
                  <a:pt x="14462" y="102809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0F874A-F937-F943-9615-B27C045FF25A}"/>
                  </a:ext>
                </a:extLst>
              </p:cNvPr>
              <p:cNvSpPr txBox="1"/>
              <p:nvPr/>
            </p:nvSpPr>
            <p:spPr>
              <a:xfrm>
                <a:off x="353693" y="5004286"/>
                <a:ext cx="871569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Note: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 = 1 for </a:t>
                </a:r>
                <a:r>
                  <a:rPr lang="en-US" sz="20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diffusion creep 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(Newtonian), 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3.5 for </a:t>
                </a:r>
                <a:r>
                  <a:rPr lang="en-US" sz="2000" dirty="0">
                    <a:solidFill>
                      <a:srgbClr val="00B05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dislocation creep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.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No grain size dependence for </a:t>
                </a:r>
                <a:r>
                  <a:rPr lang="en-US" sz="2000" dirty="0">
                    <a:solidFill>
                      <a:srgbClr val="00B05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dislocation creep </a:t>
                </a:r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(p = 0)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1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171450" indent="-171450">
                  <a:buFont typeface="Courier New" panose="02070309020205020404" pitchFamily="49" charset="0"/>
                  <a:buChar char="o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0F874A-F937-F943-9615-B27C045F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93" y="5004286"/>
                <a:ext cx="8715697" cy="1477328"/>
              </a:xfrm>
              <a:prstGeom prst="rect">
                <a:avLst/>
              </a:prstGeom>
              <a:blipFill>
                <a:blip r:embed="rId5"/>
                <a:stretch>
                  <a:fillRect l="-727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BB34FA2-8BCE-F948-AEF8-72833AFF3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238" y="1642052"/>
            <a:ext cx="6123589" cy="843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FD3F9B-CD46-8448-A3A6-EF233DABDB97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diffusion creep</a:t>
            </a:r>
          </a:p>
        </p:txBody>
      </p:sp>
    </p:spTree>
    <p:extLst>
      <p:ext uri="{BB962C8B-B14F-4D97-AF65-F5344CB8AC3E}">
        <p14:creationId xmlns:p14="http://schemas.microsoft.com/office/powerpoint/2010/main" val="2527760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6E3F63-B8C7-1B46-BAD8-1901F861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38" y="1642052"/>
            <a:ext cx="6123589" cy="843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FC7D74-5DA6-5E41-95F2-469B84418B71}"/>
              </a:ext>
            </a:extLst>
          </p:cNvPr>
          <p:cNvSpPr txBox="1"/>
          <p:nvPr/>
        </p:nvSpPr>
        <p:spPr>
          <a:xfrm>
            <a:off x="168421" y="878663"/>
            <a:ext cx="871569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Result: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 generic flow law to describe olivine diffusion and dislocation creep:</a:t>
            </a: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76F71-F9B8-8640-8921-A4C522AB8688}"/>
              </a:ext>
            </a:extLst>
          </p:cNvPr>
          <p:cNvSpPr txBox="1"/>
          <p:nvPr/>
        </p:nvSpPr>
        <p:spPr>
          <a:xfrm>
            <a:off x="168420" y="2535883"/>
            <a:ext cx="87156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Following                      , can also re-arrange to get an </a:t>
            </a:r>
            <a:r>
              <a:rPr lang="en-US" sz="21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effective viscosity</a:t>
            </a:r>
            <a:endParaRPr lang="en-US" sz="19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Both deformation mechanisms will typically be active at the same time.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BA7682-311A-2143-8531-A99E15CD5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988" y="2415306"/>
            <a:ext cx="1587500" cy="723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E0102D-6490-1642-B084-FCE19C63EDEF}"/>
                  </a:ext>
                </a:extLst>
              </p:cNvPr>
              <p:cNvSpPr txBox="1"/>
              <p:nvPr/>
            </p:nvSpPr>
            <p:spPr>
              <a:xfrm>
                <a:off x="1425166" y="3113374"/>
                <a:ext cx="5374497" cy="947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𝑑𝑖𝑓𝑓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</m:e>
                        <m:sup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num>
                            <m:den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E0102D-6490-1642-B084-FCE19C63E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166" y="3113374"/>
                <a:ext cx="5374497" cy="947503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3ACC81F-C96D-7443-9FEF-690B1985BE19}"/>
              </a:ext>
            </a:extLst>
          </p:cNvPr>
          <p:cNvSpPr/>
          <p:nvPr/>
        </p:nvSpPr>
        <p:spPr>
          <a:xfrm>
            <a:off x="1609530" y="3074898"/>
            <a:ext cx="5014763" cy="1169453"/>
          </a:xfrm>
          <a:prstGeom prst="rect">
            <a:avLst/>
          </a:prstGeom>
          <a:noFill/>
          <a:ln w="444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97B69-931E-AA49-9F21-149BD0CAE6E1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diffusion creep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5850B6-F53D-A44B-86F0-AC8458121033}"/>
              </a:ext>
            </a:extLst>
          </p:cNvPr>
          <p:cNvSpPr txBox="1"/>
          <p:nvPr/>
        </p:nvSpPr>
        <p:spPr>
          <a:xfrm>
            <a:off x="6781040" y="3029826"/>
            <a:ext cx="8715697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Note: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melt now neglected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994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6E3F63-B8C7-1B46-BAD8-1901F861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38" y="1642052"/>
            <a:ext cx="6123589" cy="843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FC7D74-5DA6-5E41-95F2-469B84418B71}"/>
              </a:ext>
            </a:extLst>
          </p:cNvPr>
          <p:cNvSpPr txBox="1"/>
          <p:nvPr/>
        </p:nvSpPr>
        <p:spPr>
          <a:xfrm>
            <a:off x="168421" y="878663"/>
            <a:ext cx="871569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Result: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 generic flow law to describe olivine diffusion and dislocation creep:</a:t>
            </a: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76F71-F9B8-8640-8921-A4C522AB8688}"/>
              </a:ext>
            </a:extLst>
          </p:cNvPr>
          <p:cNvSpPr txBox="1"/>
          <p:nvPr/>
        </p:nvSpPr>
        <p:spPr>
          <a:xfrm>
            <a:off x="168420" y="2535883"/>
            <a:ext cx="87156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Following                      , can also re-arrange to get an </a:t>
            </a:r>
            <a:r>
              <a:rPr lang="en-US" sz="21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effective viscosity</a:t>
            </a:r>
            <a:endParaRPr lang="en-US" sz="19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Both deformation mechanisms will typically be active at the same time.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BA7682-311A-2143-8531-A99E15CD5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988" y="2415306"/>
            <a:ext cx="1587500" cy="723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E0102D-6490-1642-B084-FCE19C63EDEF}"/>
                  </a:ext>
                </a:extLst>
              </p:cNvPr>
              <p:cNvSpPr txBox="1"/>
              <p:nvPr/>
            </p:nvSpPr>
            <p:spPr>
              <a:xfrm>
                <a:off x="1425166" y="3113374"/>
                <a:ext cx="5374497" cy="947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𝑑𝑖𝑓𝑓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</m:e>
                        <m:sup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num>
                            <m:den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E0102D-6490-1642-B084-FCE19C63E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166" y="3113374"/>
                <a:ext cx="5374497" cy="947503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3ACC81F-C96D-7443-9FEF-690B1985BE19}"/>
              </a:ext>
            </a:extLst>
          </p:cNvPr>
          <p:cNvSpPr/>
          <p:nvPr/>
        </p:nvSpPr>
        <p:spPr>
          <a:xfrm>
            <a:off x="1609530" y="3074898"/>
            <a:ext cx="5014763" cy="1169453"/>
          </a:xfrm>
          <a:prstGeom prst="rect">
            <a:avLst/>
          </a:prstGeom>
          <a:noFill/>
          <a:ln w="444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97B69-931E-AA49-9F21-149BD0CAE6E1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diffusion creep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5850B6-F53D-A44B-86F0-AC8458121033}"/>
              </a:ext>
            </a:extLst>
          </p:cNvPr>
          <p:cNvSpPr txBox="1"/>
          <p:nvPr/>
        </p:nvSpPr>
        <p:spPr>
          <a:xfrm>
            <a:off x="6781040" y="3029826"/>
            <a:ext cx="8715697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Note: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melt now neglected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F026D6CC-3FFC-6341-906D-DD9654CA3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109" y="4850717"/>
            <a:ext cx="4390340" cy="66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1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6E3F63-B8C7-1B46-BAD8-1901F861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38" y="1642052"/>
            <a:ext cx="6123589" cy="843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FC7D74-5DA6-5E41-95F2-469B84418B71}"/>
              </a:ext>
            </a:extLst>
          </p:cNvPr>
          <p:cNvSpPr txBox="1"/>
          <p:nvPr/>
        </p:nvSpPr>
        <p:spPr>
          <a:xfrm>
            <a:off x="168421" y="878663"/>
            <a:ext cx="871569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Result: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 generic flow law to describe olivine diffusion and dislocation creep:</a:t>
            </a: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76F71-F9B8-8640-8921-A4C522AB8688}"/>
              </a:ext>
            </a:extLst>
          </p:cNvPr>
          <p:cNvSpPr txBox="1"/>
          <p:nvPr/>
        </p:nvSpPr>
        <p:spPr>
          <a:xfrm>
            <a:off x="168420" y="2535883"/>
            <a:ext cx="87156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Following                      , can also re-arrange to get an </a:t>
            </a:r>
            <a:r>
              <a:rPr lang="en-US" sz="21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effective viscosity</a:t>
            </a:r>
            <a:endParaRPr lang="en-US" sz="19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Both deformation mechanisms will typically be active at the same time.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BA7682-311A-2143-8531-A99E15CD5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988" y="2415306"/>
            <a:ext cx="1587500" cy="723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E0102D-6490-1642-B084-FCE19C63EDEF}"/>
                  </a:ext>
                </a:extLst>
              </p:cNvPr>
              <p:cNvSpPr txBox="1"/>
              <p:nvPr/>
            </p:nvSpPr>
            <p:spPr>
              <a:xfrm>
                <a:off x="1425166" y="3113374"/>
                <a:ext cx="5374497" cy="947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𝑑𝑖𝑓𝑓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</m:e>
                        <m:sup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num>
                            <m:den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E0102D-6490-1642-B084-FCE19C63E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166" y="3113374"/>
                <a:ext cx="5374497" cy="947503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3ACC81F-C96D-7443-9FEF-690B1985BE19}"/>
              </a:ext>
            </a:extLst>
          </p:cNvPr>
          <p:cNvSpPr/>
          <p:nvPr/>
        </p:nvSpPr>
        <p:spPr>
          <a:xfrm>
            <a:off x="1609530" y="3074898"/>
            <a:ext cx="5014763" cy="1169453"/>
          </a:xfrm>
          <a:prstGeom prst="rect">
            <a:avLst/>
          </a:prstGeom>
          <a:noFill/>
          <a:ln w="444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97B69-931E-AA49-9F21-149BD0CAE6E1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diffusion creep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5850B6-F53D-A44B-86F0-AC8458121033}"/>
              </a:ext>
            </a:extLst>
          </p:cNvPr>
          <p:cNvSpPr txBox="1"/>
          <p:nvPr/>
        </p:nvSpPr>
        <p:spPr>
          <a:xfrm>
            <a:off x="6781040" y="3029826"/>
            <a:ext cx="8715697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Note: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melt now neglected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F026D6CC-3FFC-6341-906D-DD9654CA3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109" y="4850717"/>
            <a:ext cx="4390340" cy="663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37D5C6-EFFF-644B-BF7E-B17EA63B006A}"/>
                  </a:ext>
                </a:extLst>
              </p:cNvPr>
              <p:cNvSpPr txBox="1"/>
              <p:nvPr/>
            </p:nvSpPr>
            <p:spPr>
              <a:xfrm>
                <a:off x="5857814" y="5395155"/>
                <a:ext cx="2611718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</m:t>
                        </m:r>
                      </m:sub>
                    </m:sSub>
                  </m:oMath>
                </a14:m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 composite viscosity </a:t>
                </a:r>
                <a:r>
                  <a:rPr lang="en-US" b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(dominated by weakest phase!)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37D5C6-EFFF-644B-BF7E-B17EA63B0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814" y="5395155"/>
                <a:ext cx="2611718" cy="944746"/>
              </a:xfrm>
              <a:prstGeom prst="rect">
                <a:avLst/>
              </a:prstGeom>
              <a:blipFill>
                <a:blip r:embed="rId7"/>
                <a:stretch>
                  <a:fillRect l="-1942" t="-3947" r="-2427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CC4635-3BFD-7A4C-853B-ACC318F42861}"/>
                  </a:ext>
                </a:extLst>
              </p:cNvPr>
              <p:cNvSpPr txBox="1"/>
              <p:nvPr/>
            </p:nvSpPr>
            <p:spPr>
              <a:xfrm>
                <a:off x="1432786" y="5395155"/>
                <a:ext cx="5374497" cy="730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𝑑𝑖𝑓𝑓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+⁡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CC4635-3BFD-7A4C-853B-ACC318F42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786" y="5395155"/>
                <a:ext cx="5374497" cy="730456"/>
              </a:xfrm>
              <a:prstGeom prst="rect">
                <a:avLst/>
              </a:prstGeom>
              <a:blipFill>
                <a:blip r:embed="rId8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389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6E3F63-B8C7-1B46-BAD8-1901F861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38" y="1642052"/>
            <a:ext cx="6123589" cy="843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FC7D74-5DA6-5E41-95F2-469B84418B71}"/>
              </a:ext>
            </a:extLst>
          </p:cNvPr>
          <p:cNvSpPr txBox="1"/>
          <p:nvPr/>
        </p:nvSpPr>
        <p:spPr>
          <a:xfrm>
            <a:off x="168421" y="878663"/>
            <a:ext cx="871569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Result:</a:t>
            </a: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 generic flow law to describe olivine diffusion and dislocation creep:</a:t>
            </a: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76F71-F9B8-8640-8921-A4C522AB8688}"/>
              </a:ext>
            </a:extLst>
          </p:cNvPr>
          <p:cNvSpPr txBox="1"/>
          <p:nvPr/>
        </p:nvSpPr>
        <p:spPr>
          <a:xfrm>
            <a:off x="168420" y="2535883"/>
            <a:ext cx="87156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Following                      , can also re-arrange to get an </a:t>
            </a:r>
            <a:r>
              <a:rPr lang="en-US" sz="21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effective viscosity</a:t>
            </a:r>
            <a:endParaRPr lang="en-US" sz="19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Both deformation mechanisms will typically be active at the same time.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BA7682-311A-2143-8531-A99E15CD5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988" y="2415306"/>
            <a:ext cx="1587500" cy="723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E0102D-6490-1642-B084-FCE19C63EDEF}"/>
                  </a:ext>
                </a:extLst>
              </p:cNvPr>
              <p:cNvSpPr txBox="1"/>
              <p:nvPr/>
            </p:nvSpPr>
            <p:spPr>
              <a:xfrm>
                <a:off x="1425166" y="3113374"/>
                <a:ext cx="5374497" cy="947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𝑑𝑖𝑓𝑓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</m:e>
                        <m:sup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num>
                            <m:den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E0102D-6490-1642-B084-FCE19C63E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166" y="3113374"/>
                <a:ext cx="5374497" cy="947503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3ACC81F-C96D-7443-9FEF-690B1985BE19}"/>
              </a:ext>
            </a:extLst>
          </p:cNvPr>
          <p:cNvSpPr/>
          <p:nvPr/>
        </p:nvSpPr>
        <p:spPr>
          <a:xfrm>
            <a:off x="1609530" y="3074898"/>
            <a:ext cx="5014763" cy="1169453"/>
          </a:xfrm>
          <a:prstGeom prst="rect">
            <a:avLst/>
          </a:prstGeom>
          <a:noFill/>
          <a:ln w="444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97B69-931E-AA49-9F21-149BD0CAE6E1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diffusion creep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5850B6-F53D-A44B-86F0-AC8458121033}"/>
              </a:ext>
            </a:extLst>
          </p:cNvPr>
          <p:cNvSpPr txBox="1"/>
          <p:nvPr/>
        </p:nvSpPr>
        <p:spPr>
          <a:xfrm>
            <a:off x="6781040" y="3029826"/>
            <a:ext cx="8715697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Note: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melt now neglected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F026D6CC-3FFC-6341-906D-DD9654CA3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109" y="4850717"/>
            <a:ext cx="4390340" cy="663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37D5C6-EFFF-644B-BF7E-B17EA63B006A}"/>
              </a:ext>
            </a:extLst>
          </p:cNvPr>
          <p:cNvSpPr txBox="1"/>
          <p:nvPr/>
        </p:nvSpPr>
        <p:spPr>
          <a:xfrm>
            <a:off x="6279793" y="5395155"/>
            <a:ext cx="2611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And can consider other deformation styles (e.g., Low-T plasticity)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84D302-A84D-ED41-9BAC-1027B50543ED}"/>
                  </a:ext>
                </a:extLst>
              </p:cNvPr>
              <p:cNvSpPr txBox="1"/>
              <p:nvPr/>
            </p:nvSpPr>
            <p:spPr>
              <a:xfrm>
                <a:off x="1432786" y="5395155"/>
                <a:ext cx="5374497" cy="730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𝑑𝑖𝑓𝑓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𝑑𝑖𝑓𝑓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+⁡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𝑃𝑒𝑖𝑒𝑟𝑙𝑠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84D302-A84D-ED41-9BAC-1027B5054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786" y="5395155"/>
                <a:ext cx="5374497" cy="730456"/>
              </a:xfrm>
              <a:prstGeom prst="rect">
                <a:avLst/>
              </a:prstGeom>
              <a:blipFill>
                <a:blip r:embed="rId7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40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1197B69-931E-AA49-9F21-149BD0CAE6E1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diffusion creep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…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987015D5-E5CB-5848-A7D9-04BEE2166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55" y="940429"/>
            <a:ext cx="4743651" cy="4803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0E3024-97A4-2047-87FD-65C84E851EFD}"/>
              </a:ext>
            </a:extLst>
          </p:cNvPr>
          <p:cNvSpPr txBox="1"/>
          <p:nvPr/>
        </p:nvSpPr>
        <p:spPr>
          <a:xfrm>
            <a:off x="5129309" y="825363"/>
            <a:ext cx="3871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deformation map for olivine under dry conditions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0812A-4888-AB48-A19F-444E946D3EF6}"/>
              </a:ext>
            </a:extLst>
          </p:cNvPr>
          <p:cNvSpPr txBox="1"/>
          <p:nvPr/>
        </p:nvSpPr>
        <p:spPr>
          <a:xfrm>
            <a:off x="285748" y="5752980"/>
            <a:ext cx="387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Karato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2008</a:t>
            </a:r>
          </a:p>
        </p:txBody>
      </p:sp>
    </p:spTree>
    <p:extLst>
      <p:ext uri="{BB962C8B-B14F-4D97-AF65-F5344CB8AC3E}">
        <p14:creationId xmlns:p14="http://schemas.microsoft.com/office/powerpoint/2010/main" val="1191102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1197B69-931E-AA49-9F21-149BD0CAE6E1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diffusion creep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…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987015D5-E5CB-5848-A7D9-04BEE2166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55" y="940429"/>
            <a:ext cx="4743651" cy="48034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C0812A-4888-AB48-A19F-444E946D3EF6}"/>
              </a:ext>
            </a:extLst>
          </p:cNvPr>
          <p:cNvSpPr txBox="1"/>
          <p:nvPr/>
        </p:nvSpPr>
        <p:spPr>
          <a:xfrm>
            <a:off x="285748" y="5752980"/>
            <a:ext cx="387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Karato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2008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8F1AD7-A4E4-A74F-920E-5F6F928D245C}"/>
              </a:ext>
            </a:extLst>
          </p:cNvPr>
          <p:cNvSpPr/>
          <p:nvPr/>
        </p:nvSpPr>
        <p:spPr>
          <a:xfrm>
            <a:off x="3089533" y="1418945"/>
            <a:ext cx="1679234" cy="33841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E618DC-46AB-9D4A-8CEA-53F94E7FA885}"/>
              </a:ext>
            </a:extLst>
          </p:cNvPr>
          <p:cNvSpPr txBox="1"/>
          <p:nvPr/>
        </p:nvSpPr>
        <p:spPr>
          <a:xfrm>
            <a:off x="5250152" y="1026116"/>
            <a:ext cx="37285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err="1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Peierls</a:t>
            </a:r>
            <a:r>
              <a:rPr lang="en-US" sz="2000" u="sng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mechanism/creep: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5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5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Deviations from power-law relationship at high stress.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6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Strain rates increase more rapidly than power-law predicts.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6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This occurs at a threshold stress: </a:t>
            </a:r>
            <a:r>
              <a:rPr lang="en-US" i="1" dirty="0" err="1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Peierls</a:t>
            </a:r>
            <a:r>
              <a:rPr lang="en-US" i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stress</a:t>
            </a:r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6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Peierls</a:t>
            </a:r>
            <a:r>
              <a:rPr lang="en-US" i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stress </a:t>
            </a:r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analogous to </a:t>
            </a:r>
            <a:r>
              <a:rPr lang="en-US" i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yield stress. </a:t>
            </a:r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I.e., strength is limited to this threshold stress and strain rates become unbounded.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[See, e.g., </a:t>
            </a:r>
            <a:r>
              <a:rPr lang="en-US" dirty="0" err="1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Karato</a:t>
            </a:r>
            <a:r>
              <a:rPr lang="en-US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(2008) for mechanistic explanation]</a:t>
            </a:r>
          </a:p>
        </p:txBody>
      </p:sp>
    </p:spTree>
    <p:extLst>
      <p:ext uri="{BB962C8B-B14F-4D97-AF65-F5344CB8AC3E}">
        <p14:creationId xmlns:p14="http://schemas.microsoft.com/office/powerpoint/2010/main" val="3557622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 in the mantle: a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deformation map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3D4E6CC3-00AD-0D49-9184-3BF281FF2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7" y="711582"/>
            <a:ext cx="5950310" cy="56801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53C9BCC-E2F8-8A4C-812F-15B4DC7A8A9A}"/>
              </a:ext>
            </a:extLst>
          </p:cNvPr>
          <p:cNvSpPr txBox="1"/>
          <p:nvPr/>
        </p:nvSpPr>
        <p:spPr>
          <a:xfrm>
            <a:off x="2666536" y="1013021"/>
            <a:ext cx="914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Zhuosen</a:t>
            </a:r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et al., 2017</a:t>
            </a:r>
          </a:p>
        </p:txBody>
      </p:sp>
    </p:spTree>
    <p:extLst>
      <p:ext uri="{BB962C8B-B14F-4D97-AF65-F5344CB8AC3E}">
        <p14:creationId xmlns:p14="http://schemas.microsoft.com/office/powerpoint/2010/main" val="1872246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1197B69-931E-AA49-9F21-149BD0CAE6E1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diffusion creep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…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987015D5-E5CB-5848-A7D9-04BEE2166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55" y="940429"/>
            <a:ext cx="4743651" cy="4803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0E3024-97A4-2047-87FD-65C84E851EFD}"/>
              </a:ext>
            </a:extLst>
          </p:cNvPr>
          <p:cNvSpPr txBox="1"/>
          <p:nvPr/>
        </p:nvSpPr>
        <p:spPr>
          <a:xfrm>
            <a:off x="5272185" y="825363"/>
            <a:ext cx="3728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deformation map for olivine under dry 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78500-EE77-FE49-B211-A1297EEA1D1E}"/>
              </a:ext>
            </a:extLst>
          </p:cNvPr>
          <p:cNvSpPr txBox="1"/>
          <p:nvPr/>
        </p:nvSpPr>
        <p:spPr>
          <a:xfrm>
            <a:off x="5272185" y="1608283"/>
            <a:ext cx="3728939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Ductile flow in the upper mantle: diffusion creep, dislocation creep, </a:t>
            </a:r>
            <a:r>
              <a:rPr lang="en-US" sz="1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Peierls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creep.</a:t>
            </a:r>
          </a:p>
          <a:p>
            <a:endParaRPr lang="en-US" sz="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Peierls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creep important at high stress and/or low T (slabs?)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Diffusion-dislocation creep boundary is close to avg. upper mantle conditions. Both dominant in different regions (e.g., slight reduction in grain size could cause switch from </a:t>
            </a:r>
            <a:r>
              <a:rPr lang="en-US" sz="1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disl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to diff. creep).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0812A-4888-AB48-A19F-444E946D3EF6}"/>
              </a:ext>
            </a:extLst>
          </p:cNvPr>
          <p:cNvSpPr txBox="1"/>
          <p:nvPr/>
        </p:nvSpPr>
        <p:spPr>
          <a:xfrm>
            <a:off x="285748" y="5752980"/>
            <a:ext cx="387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Karato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2008</a:t>
            </a:r>
          </a:p>
        </p:txBody>
      </p:sp>
    </p:spTree>
    <p:extLst>
      <p:ext uri="{BB962C8B-B14F-4D97-AF65-F5344CB8AC3E}">
        <p14:creationId xmlns:p14="http://schemas.microsoft.com/office/powerpoint/2010/main" val="1639867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Deformation in the lithosphere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5CC61-57B5-7E41-91D4-71AFAF0E9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5" y="2373853"/>
            <a:ext cx="6971036" cy="454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8BFDA1-3C77-4246-870A-6A38895D340C}"/>
              </a:ext>
            </a:extLst>
          </p:cNvPr>
          <p:cNvSpPr/>
          <p:nvPr/>
        </p:nvSpPr>
        <p:spPr>
          <a:xfrm>
            <a:off x="4343399" y="6499707"/>
            <a:ext cx="6272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https://blogs.egu.eu/divisions/gd/files/2017/10/Christmas.jpg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0534B1-1275-284A-B03D-5BEDCCE2030B}"/>
              </a:ext>
            </a:extLst>
          </p:cNvPr>
          <p:cNvSpPr txBox="1"/>
          <p:nvPr/>
        </p:nvSpPr>
        <p:spPr>
          <a:xfrm>
            <a:off x="157211" y="636381"/>
            <a:ext cx="882957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Today's discussion: Flow laws</a:t>
            </a: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Applies to depths &gt; brittle-to-ductile transition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Above which, brittle and elastic rheologies dominate (i.e., are weaker and so dominate strain/strain rate).</a:t>
            </a: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49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Deformation in the lithosphere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0534B1-1275-284A-B03D-5BEDCCE2030B}"/>
              </a:ext>
            </a:extLst>
          </p:cNvPr>
          <p:cNvSpPr txBox="1"/>
          <p:nvPr/>
        </p:nvSpPr>
        <p:spPr>
          <a:xfrm>
            <a:off x="157211" y="636381"/>
            <a:ext cx="8829578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Here, many different rheological combinations possible (and applicable to different processes/scales)</a:t>
            </a: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A10FB-874B-424F-81CF-03554CA3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73" y="769565"/>
            <a:ext cx="4833746" cy="6202172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5FED30-17D5-2343-9D09-9BA03C2E0E36}"/>
              </a:ext>
            </a:extLst>
          </p:cNvPr>
          <p:cNvSpPr/>
          <p:nvPr/>
        </p:nvSpPr>
        <p:spPr>
          <a:xfrm>
            <a:off x="5571837" y="6267058"/>
            <a:ext cx="627221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Becker and </a:t>
            </a:r>
            <a:r>
              <a:rPr lang="en-US" sz="1500" dirty="0" err="1"/>
              <a:t>Faccenna</a:t>
            </a:r>
            <a:endParaRPr lang="en-US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473039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68A943-08D3-2147-8E2E-A07531C0CD26}"/>
              </a:ext>
            </a:extLst>
          </p:cNvPr>
          <p:cNvSpPr txBox="1"/>
          <p:nvPr/>
        </p:nvSpPr>
        <p:spPr>
          <a:xfrm>
            <a:off x="-1538186" y="622870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Garel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et al., 2014, G</a:t>
            </a:r>
            <a:r>
              <a:rPr lang="en-US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3</a:t>
            </a:r>
          </a:p>
        </p:txBody>
      </p:sp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EC7A47F7-1CB9-774B-A857-DA18C7F7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14" y="728556"/>
            <a:ext cx="5843800" cy="5400887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77467B-1E96-0D4B-A972-B92C5BBCD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70" y="963431"/>
            <a:ext cx="2884714" cy="569401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50ADC997-D81F-6E45-918E-09444A0844F2}"/>
              </a:ext>
            </a:extLst>
          </p:cNvPr>
          <p:cNvSpPr/>
          <p:nvPr/>
        </p:nvSpPr>
        <p:spPr>
          <a:xfrm>
            <a:off x="6162098" y="2203939"/>
            <a:ext cx="1430185" cy="1718122"/>
          </a:xfrm>
          <a:custGeom>
            <a:avLst/>
            <a:gdLst>
              <a:gd name="connsiteX0" fmla="*/ 1411009 w 1430185"/>
              <a:gd name="connsiteY0" fmla="*/ 0 h 1718122"/>
              <a:gd name="connsiteX1" fmla="*/ 1411009 w 1430185"/>
              <a:gd name="connsiteY1" fmla="*/ 398585 h 1718122"/>
              <a:gd name="connsiteX2" fmla="*/ 1211717 w 1430185"/>
              <a:gd name="connsiteY2" fmla="*/ 1055077 h 1718122"/>
              <a:gd name="connsiteX3" fmla="*/ 391102 w 1430185"/>
              <a:gd name="connsiteY3" fmla="*/ 1617785 h 1718122"/>
              <a:gd name="connsiteX4" fmla="*/ 109748 w 1430185"/>
              <a:gd name="connsiteY4" fmla="*/ 1711569 h 171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0185" h="1718122">
                <a:moveTo>
                  <a:pt x="1411009" y="0"/>
                </a:moveTo>
                <a:cubicBezTo>
                  <a:pt x="1427616" y="111369"/>
                  <a:pt x="1444224" y="222739"/>
                  <a:pt x="1411009" y="398585"/>
                </a:cubicBezTo>
                <a:cubicBezTo>
                  <a:pt x="1377794" y="574431"/>
                  <a:pt x="1381701" y="851877"/>
                  <a:pt x="1211717" y="1055077"/>
                </a:cubicBezTo>
                <a:cubicBezTo>
                  <a:pt x="1041733" y="1258277"/>
                  <a:pt x="574763" y="1508370"/>
                  <a:pt x="391102" y="1617785"/>
                </a:cubicBezTo>
                <a:cubicBezTo>
                  <a:pt x="207441" y="1727200"/>
                  <a:pt x="-193098" y="1725246"/>
                  <a:pt x="109748" y="1711569"/>
                </a:cubicBezTo>
              </a:path>
            </a:pathLst>
          </a:custGeom>
          <a:noFill/>
          <a:ln w="41275"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2C9E5-BE49-3845-A5F6-63696D51CFA0}"/>
              </a:ext>
            </a:extLst>
          </p:cNvPr>
          <p:cNvSpPr/>
          <p:nvPr/>
        </p:nvSpPr>
        <p:spPr>
          <a:xfrm>
            <a:off x="138814" y="728556"/>
            <a:ext cx="5921027" cy="2801025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5F476D-57C8-844D-A1EA-A8FFE98A58D2}"/>
              </a:ext>
            </a:extLst>
          </p:cNvPr>
          <p:cNvSpPr/>
          <p:nvPr/>
        </p:nvSpPr>
        <p:spPr>
          <a:xfrm>
            <a:off x="166986" y="4836176"/>
            <a:ext cx="5921027" cy="139253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74650FA-A1A2-FC4F-9D46-2F2D373BA074}"/>
              </a:ext>
            </a:extLst>
          </p:cNvPr>
          <p:cNvSpPr/>
          <p:nvPr/>
        </p:nvSpPr>
        <p:spPr>
          <a:xfrm>
            <a:off x="116464" y="3529581"/>
            <a:ext cx="6022073" cy="1333325"/>
          </a:xfrm>
          <a:custGeom>
            <a:avLst/>
            <a:gdLst>
              <a:gd name="connsiteX0" fmla="*/ 1173074 w 6022073"/>
              <a:gd name="connsiteY0" fmla="*/ 10788 h 1333325"/>
              <a:gd name="connsiteX1" fmla="*/ 211782 w 6022073"/>
              <a:gd name="connsiteY1" fmla="*/ 57681 h 1333325"/>
              <a:gd name="connsiteX2" fmla="*/ 24213 w 6022073"/>
              <a:gd name="connsiteY2" fmla="*/ 456265 h 1333325"/>
              <a:gd name="connsiteX3" fmla="*/ 47659 w 6022073"/>
              <a:gd name="connsiteY3" fmla="*/ 1194819 h 1333325"/>
              <a:gd name="connsiteX4" fmla="*/ 434521 w 6022073"/>
              <a:gd name="connsiteY4" fmla="*/ 1323773 h 1333325"/>
              <a:gd name="connsiteX5" fmla="*/ 2638459 w 6022073"/>
              <a:gd name="connsiteY5" fmla="*/ 1323773 h 1333325"/>
              <a:gd name="connsiteX6" fmla="*/ 4748613 w 6022073"/>
              <a:gd name="connsiteY6" fmla="*/ 1323773 h 1333325"/>
              <a:gd name="connsiteX7" fmla="*/ 5592674 w 6022073"/>
              <a:gd name="connsiteY7" fmla="*/ 1312050 h 1333325"/>
              <a:gd name="connsiteX8" fmla="*/ 5756798 w 6022073"/>
              <a:gd name="connsiteY8" fmla="*/ 1312050 h 1333325"/>
              <a:gd name="connsiteX9" fmla="*/ 5956090 w 6022073"/>
              <a:gd name="connsiteY9" fmla="*/ 1288604 h 1333325"/>
              <a:gd name="connsiteX10" fmla="*/ 6014705 w 6022073"/>
              <a:gd name="connsiteY10" fmla="*/ 878296 h 1333325"/>
              <a:gd name="connsiteX11" fmla="*/ 6002982 w 6022073"/>
              <a:gd name="connsiteY11" fmla="*/ 210081 h 1333325"/>
              <a:gd name="connsiteX12" fmla="*/ 5850582 w 6022073"/>
              <a:gd name="connsiteY12" fmla="*/ 22511 h 1333325"/>
              <a:gd name="connsiteX13" fmla="*/ 5451998 w 6022073"/>
              <a:gd name="connsiteY13" fmla="*/ 22511 h 1333325"/>
              <a:gd name="connsiteX14" fmla="*/ 2697074 w 6022073"/>
              <a:gd name="connsiteY14" fmla="*/ 22511 h 1333325"/>
              <a:gd name="connsiteX15" fmla="*/ 1173074 w 6022073"/>
              <a:gd name="connsiteY15" fmla="*/ 10788 h 133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22073" h="1333325">
                <a:moveTo>
                  <a:pt x="1173074" y="10788"/>
                </a:moveTo>
                <a:cubicBezTo>
                  <a:pt x="788166" y="-2889"/>
                  <a:pt x="403259" y="-16565"/>
                  <a:pt x="211782" y="57681"/>
                </a:cubicBezTo>
                <a:cubicBezTo>
                  <a:pt x="20305" y="131927"/>
                  <a:pt x="51567" y="266742"/>
                  <a:pt x="24213" y="456265"/>
                </a:cubicBezTo>
                <a:cubicBezTo>
                  <a:pt x="-3141" y="645788"/>
                  <a:pt x="-20726" y="1050234"/>
                  <a:pt x="47659" y="1194819"/>
                </a:cubicBezTo>
                <a:cubicBezTo>
                  <a:pt x="116044" y="1339404"/>
                  <a:pt x="2721" y="1302281"/>
                  <a:pt x="434521" y="1323773"/>
                </a:cubicBezTo>
                <a:cubicBezTo>
                  <a:pt x="866321" y="1345265"/>
                  <a:pt x="2638459" y="1323773"/>
                  <a:pt x="2638459" y="1323773"/>
                </a:cubicBezTo>
                <a:lnTo>
                  <a:pt x="4748613" y="1323773"/>
                </a:lnTo>
                <a:lnTo>
                  <a:pt x="5592674" y="1312050"/>
                </a:lnTo>
                <a:cubicBezTo>
                  <a:pt x="5760705" y="1310096"/>
                  <a:pt x="5696229" y="1315958"/>
                  <a:pt x="5756798" y="1312050"/>
                </a:cubicBezTo>
                <a:cubicBezTo>
                  <a:pt x="5817367" y="1308142"/>
                  <a:pt x="5913106" y="1360896"/>
                  <a:pt x="5956090" y="1288604"/>
                </a:cubicBezTo>
                <a:cubicBezTo>
                  <a:pt x="5999074" y="1216312"/>
                  <a:pt x="6006890" y="1058050"/>
                  <a:pt x="6014705" y="878296"/>
                </a:cubicBezTo>
                <a:cubicBezTo>
                  <a:pt x="6022520" y="698542"/>
                  <a:pt x="6030336" y="352712"/>
                  <a:pt x="6002982" y="210081"/>
                </a:cubicBezTo>
                <a:cubicBezTo>
                  <a:pt x="5975628" y="67450"/>
                  <a:pt x="5942413" y="53773"/>
                  <a:pt x="5850582" y="22511"/>
                </a:cubicBezTo>
                <a:cubicBezTo>
                  <a:pt x="5758751" y="-8751"/>
                  <a:pt x="5451998" y="22511"/>
                  <a:pt x="5451998" y="22511"/>
                </a:cubicBezTo>
                <a:lnTo>
                  <a:pt x="2697074" y="22511"/>
                </a:lnTo>
                <a:lnTo>
                  <a:pt x="1173074" y="10788"/>
                </a:lnTo>
                <a:close/>
              </a:path>
            </a:pathLst>
          </a:cu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eams&#10;&#10;Description automatically generated with medium confidence">
            <a:extLst>
              <a:ext uri="{FF2B5EF4-FFF2-40B4-BE49-F238E27FC236}">
                <a16:creationId xmlns:a16="http://schemas.microsoft.com/office/drawing/2014/main" id="{020D3422-5A4A-4A48-A947-319D0AA74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287" y="1607637"/>
            <a:ext cx="3045055" cy="569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AC3A60-F6D8-3E45-B4F1-AABAB8473E29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Flow laws implemented within a subduction model</a:t>
            </a:r>
          </a:p>
        </p:txBody>
      </p:sp>
    </p:spTree>
    <p:extLst>
      <p:ext uri="{BB962C8B-B14F-4D97-AF65-F5344CB8AC3E}">
        <p14:creationId xmlns:p14="http://schemas.microsoft.com/office/powerpoint/2010/main" val="7827246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-43544" y="0"/>
            <a:ext cx="9144000" cy="761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Take homes:</a:t>
            </a:r>
          </a:p>
          <a:p>
            <a:pPr algn="ctr"/>
            <a:endParaRPr lang="en-US" sz="2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and dislocation creep dominant in a flowing upper mantle. Both thermally (kinetic energy) activated.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creep: Newtonian, grain size (</a:t>
            </a:r>
            <a:r>
              <a:rPr lang="en-US" sz="2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d</a:t>
            </a:r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dependance.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Dislocation creep: Non-Newtonian, no </a:t>
            </a:r>
            <a:r>
              <a:rPr lang="en-US" sz="2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d</a:t>
            </a: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dependance.</a:t>
            </a:r>
            <a:endParaRPr lang="en-US" sz="25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Additionally: </a:t>
            </a:r>
            <a:r>
              <a:rPr lang="en-US" sz="25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Peirels</a:t>
            </a: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creep (low-temp plasticity)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 determine which mechanism dominates (for given set of parameters): Calculate all viscosities, and the weakest one accommodates the deformation (i.e., dictates the composite viscosity).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Above the brittle-ductile transition, elasticity and brittle failure come into play (previous classes).</a:t>
            </a:r>
            <a:endParaRPr lang="en-US" sz="28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3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8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3D4E6CC3-00AD-0D49-9184-3BF281FF2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7" y="711582"/>
            <a:ext cx="5950310" cy="56801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1F7C61-92F1-1148-85EB-3D67EA9FA7D4}"/>
              </a:ext>
            </a:extLst>
          </p:cNvPr>
          <p:cNvSpPr/>
          <p:nvPr/>
        </p:nvSpPr>
        <p:spPr>
          <a:xfrm>
            <a:off x="3947021" y="2936557"/>
            <a:ext cx="1154368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DEE9D7-BEDB-474E-81B0-F6E7DA4CEEA9}"/>
              </a:ext>
            </a:extLst>
          </p:cNvPr>
          <p:cNvSpPr/>
          <p:nvPr/>
        </p:nvSpPr>
        <p:spPr>
          <a:xfrm>
            <a:off x="1830855" y="3822035"/>
            <a:ext cx="1154368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5F97E0-9037-CF4E-AE07-BAA8A4E23DFD}"/>
              </a:ext>
            </a:extLst>
          </p:cNvPr>
          <p:cNvSpPr/>
          <p:nvPr/>
        </p:nvSpPr>
        <p:spPr>
          <a:xfrm>
            <a:off x="1644317" y="1329267"/>
            <a:ext cx="1249959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 in the mantle: a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deformation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15706-1F3B-FB4E-B0EB-BDE290916B53}"/>
                  </a:ext>
                </a:extLst>
              </p:cNvPr>
              <p:cNvSpPr txBox="1"/>
              <p:nvPr/>
            </p:nvSpPr>
            <p:spPr>
              <a:xfrm>
                <a:off x="1517356" y="1306569"/>
                <a:ext cx="1581456" cy="507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15706-1F3B-FB4E-B0EB-BDE290916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56" y="1306569"/>
                <a:ext cx="1581456" cy="507447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959A54-F3B9-E74E-B65D-C77559D3EB32}"/>
                  </a:ext>
                </a:extLst>
              </p:cNvPr>
              <p:cNvSpPr txBox="1"/>
              <p:nvPr/>
            </p:nvSpPr>
            <p:spPr>
              <a:xfrm>
                <a:off x="1830855" y="3822035"/>
                <a:ext cx="12471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̇"/>
                          <m:ctrlPr>
                            <a:rPr lang="en-US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959A54-F3B9-E74E-B65D-C77559D3E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855" y="3822035"/>
                <a:ext cx="1247175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F115810-8450-8D4E-98F3-1F6A18CDA337}"/>
                  </a:ext>
                </a:extLst>
              </p:cNvPr>
              <p:cNvSpPr/>
              <p:nvPr/>
            </p:nvSpPr>
            <p:spPr>
              <a:xfrm>
                <a:off x="3947021" y="2936557"/>
                <a:ext cx="1249958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̇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F115810-8450-8D4E-98F3-1F6A18CDA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021" y="2936557"/>
                <a:ext cx="124995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0F8E770-F313-D84D-9D7E-EA5D589C5D10}"/>
              </a:ext>
            </a:extLst>
          </p:cNvPr>
          <p:cNvSpPr txBox="1"/>
          <p:nvPr/>
        </p:nvSpPr>
        <p:spPr>
          <a:xfrm>
            <a:off x="2666536" y="1013021"/>
            <a:ext cx="914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Zhuosen</a:t>
            </a:r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et al., 2017</a:t>
            </a:r>
          </a:p>
        </p:txBody>
      </p:sp>
    </p:spTree>
    <p:extLst>
      <p:ext uri="{BB962C8B-B14F-4D97-AF65-F5344CB8AC3E}">
        <p14:creationId xmlns:p14="http://schemas.microsoft.com/office/powerpoint/2010/main" val="413548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3D4E6CC3-00AD-0D49-9184-3BF281FF2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7" y="711582"/>
            <a:ext cx="5950310" cy="56801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1F7C61-92F1-1148-85EB-3D67EA9FA7D4}"/>
              </a:ext>
            </a:extLst>
          </p:cNvPr>
          <p:cNvSpPr/>
          <p:nvPr/>
        </p:nvSpPr>
        <p:spPr>
          <a:xfrm>
            <a:off x="3947021" y="2936557"/>
            <a:ext cx="1154368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DEE9D7-BEDB-474E-81B0-F6E7DA4CEEA9}"/>
              </a:ext>
            </a:extLst>
          </p:cNvPr>
          <p:cNvSpPr/>
          <p:nvPr/>
        </p:nvSpPr>
        <p:spPr>
          <a:xfrm>
            <a:off x="1830855" y="3822035"/>
            <a:ext cx="1154368" cy="492443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5F97E0-9037-CF4E-AE07-BAA8A4E23DFD}"/>
              </a:ext>
            </a:extLst>
          </p:cNvPr>
          <p:cNvSpPr/>
          <p:nvPr/>
        </p:nvSpPr>
        <p:spPr>
          <a:xfrm>
            <a:off x="1644317" y="1329267"/>
            <a:ext cx="1249959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 in the mantle: a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deformation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15706-1F3B-FB4E-B0EB-BDE290916B53}"/>
                  </a:ext>
                </a:extLst>
              </p:cNvPr>
              <p:cNvSpPr txBox="1"/>
              <p:nvPr/>
            </p:nvSpPr>
            <p:spPr>
              <a:xfrm>
                <a:off x="1517356" y="1306569"/>
                <a:ext cx="1581456" cy="507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15706-1F3B-FB4E-B0EB-BDE290916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56" y="1306569"/>
                <a:ext cx="1581456" cy="507447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959A54-F3B9-E74E-B65D-C77559D3EB32}"/>
                  </a:ext>
                </a:extLst>
              </p:cNvPr>
              <p:cNvSpPr txBox="1"/>
              <p:nvPr/>
            </p:nvSpPr>
            <p:spPr>
              <a:xfrm>
                <a:off x="1830855" y="3822035"/>
                <a:ext cx="12471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̇"/>
                          <m:ctrlPr>
                            <a:rPr lang="en-US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959A54-F3B9-E74E-B65D-C77559D3E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855" y="3822035"/>
                <a:ext cx="1247175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F115810-8450-8D4E-98F3-1F6A18CDA337}"/>
                  </a:ext>
                </a:extLst>
              </p:cNvPr>
              <p:cNvSpPr/>
              <p:nvPr/>
            </p:nvSpPr>
            <p:spPr>
              <a:xfrm>
                <a:off x="3947021" y="2936557"/>
                <a:ext cx="1249958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̇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F115810-8450-8D4E-98F3-1F6A18CDA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021" y="2936557"/>
                <a:ext cx="124995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0F8E770-F313-D84D-9D7E-EA5D589C5D10}"/>
              </a:ext>
            </a:extLst>
          </p:cNvPr>
          <p:cNvSpPr txBox="1"/>
          <p:nvPr/>
        </p:nvSpPr>
        <p:spPr>
          <a:xfrm>
            <a:off x="2666536" y="1013021"/>
            <a:ext cx="914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Zhuosen</a:t>
            </a:r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10589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854EF8-3D8C-2B46-882B-74531066B526}"/>
              </a:ext>
            </a:extLst>
          </p:cNvPr>
          <p:cNvSpPr txBox="1"/>
          <p:nvPr/>
        </p:nvSpPr>
        <p:spPr>
          <a:xfrm>
            <a:off x="372979" y="753979"/>
            <a:ext cx="87710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of atoms through the interiors of crystal grains when the grains are subjected to stress.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 a result of this, the grains deform leading to strain.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Produces Newtonian fluid behavior: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AEC240-9AE2-4F49-B6AF-56275AC7CB8D}"/>
                  </a:ext>
                </a:extLst>
              </p:cNvPr>
              <p:cNvSpPr txBox="1"/>
              <p:nvPr/>
            </p:nvSpPr>
            <p:spPr>
              <a:xfrm>
                <a:off x="5271886" y="1877363"/>
                <a:ext cx="12471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̇"/>
                          <m:ctrlPr>
                            <a:rPr lang="en-US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AEC240-9AE2-4F49-B6AF-56275AC7C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86" y="1877363"/>
                <a:ext cx="1247175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297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creep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854EF8-3D8C-2B46-882B-74531066B526}"/>
              </a:ext>
            </a:extLst>
          </p:cNvPr>
          <p:cNvSpPr txBox="1"/>
          <p:nvPr/>
        </p:nvSpPr>
        <p:spPr>
          <a:xfrm>
            <a:off x="372979" y="753979"/>
            <a:ext cx="87710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Diffusion of atoms through the interiors of crystal grains when the grains are subjected to stress.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 a result of this, the grains deform leading to strain.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Produces Newtonian fluid behavior: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AEC240-9AE2-4F49-B6AF-56275AC7CB8D}"/>
                  </a:ext>
                </a:extLst>
              </p:cNvPr>
              <p:cNvSpPr txBox="1"/>
              <p:nvPr/>
            </p:nvSpPr>
            <p:spPr>
              <a:xfrm>
                <a:off x="5271886" y="1877363"/>
                <a:ext cx="12471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̇"/>
                          <m:ctrlPr>
                            <a:rPr lang="en-US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AEC240-9AE2-4F49-B6AF-56275AC7C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86" y="1877363"/>
                <a:ext cx="1247175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57B1705F-58C8-7442-89F5-0D547457B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809" y="2583959"/>
            <a:ext cx="5769045" cy="35330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782D2B-239E-8A4D-9EFA-B1394727154F}"/>
              </a:ext>
            </a:extLst>
          </p:cNvPr>
          <p:cNvSpPr txBox="1"/>
          <p:nvPr/>
        </p:nvSpPr>
        <p:spPr>
          <a:xfrm>
            <a:off x="372978" y="6268030"/>
            <a:ext cx="877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the mantle, olivine rich rocks (e.g., peridotite above) undergo diffusion creep</a:t>
            </a:r>
          </a:p>
        </p:txBody>
      </p:sp>
    </p:spTree>
    <p:extLst>
      <p:ext uri="{BB962C8B-B14F-4D97-AF65-F5344CB8AC3E}">
        <p14:creationId xmlns:p14="http://schemas.microsoft.com/office/powerpoint/2010/main" val="184508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3896</TotalTime>
  <Words>2907</Words>
  <Application>Microsoft Macintosh PowerPoint</Application>
  <PresentationFormat>On-screen Show (4:3)</PresentationFormat>
  <Paragraphs>489</Paragraphs>
  <Slides>54</Slides>
  <Notes>51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Courier New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Holt, Adam Francis</dc:creator>
  <cp:lastModifiedBy>Holt, Adam Francis</cp:lastModifiedBy>
  <cp:revision>118</cp:revision>
  <dcterms:created xsi:type="dcterms:W3CDTF">2021-07-09T17:19:50Z</dcterms:created>
  <dcterms:modified xsi:type="dcterms:W3CDTF">2021-12-30T19:30:50Z</dcterms:modified>
</cp:coreProperties>
</file>